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32"/>
  </p:notesMasterIdLst>
  <p:sldIdLst>
    <p:sldId id="429" r:id="rId6"/>
    <p:sldId id="531" r:id="rId7"/>
    <p:sldId id="430" r:id="rId8"/>
    <p:sldId id="528" r:id="rId9"/>
    <p:sldId id="530" r:id="rId10"/>
    <p:sldId id="532" r:id="rId11"/>
    <p:sldId id="533" r:id="rId12"/>
    <p:sldId id="534" r:id="rId13"/>
    <p:sldId id="535" r:id="rId14"/>
    <p:sldId id="536" r:id="rId15"/>
    <p:sldId id="537" r:id="rId16"/>
    <p:sldId id="538" r:id="rId17"/>
    <p:sldId id="539" r:id="rId18"/>
    <p:sldId id="540" r:id="rId19"/>
    <p:sldId id="541" r:id="rId20"/>
    <p:sldId id="542" r:id="rId21"/>
    <p:sldId id="543" r:id="rId22"/>
    <p:sldId id="544" r:id="rId23"/>
    <p:sldId id="545" r:id="rId24"/>
    <p:sldId id="546" r:id="rId25"/>
    <p:sldId id="339" r:id="rId26"/>
    <p:sldId id="547" r:id="rId27"/>
    <p:sldId id="548" r:id="rId28"/>
    <p:sldId id="549" r:id="rId29"/>
    <p:sldId id="550" r:id="rId30"/>
    <p:sldId id="551" r:id="rId31"/>
    <p:sldId id="552" r:id="rId32"/>
    <p:sldId id="553" r:id="rId33"/>
    <p:sldId id="554" r:id="rId34"/>
    <p:sldId id="556" r:id="rId35"/>
    <p:sldId id="559" r:id="rId36"/>
    <p:sldId id="557" r:id="rId37"/>
    <p:sldId id="558" r:id="rId38"/>
    <p:sldId id="560" r:id="rId39"/>
    <p:sldId id="561" r:id="rId40"/>
    <p:sldId id="562" r:id="rId41"/>
    <p:sldId id="563" r:id="rId42"/>
    <p:sldId id="564" r:id="rId43"/>
    <p:sldId id="565" r:id="rId44"/>
    <p:sldId id="566" r:id="rId45"/>
    <p:sldId id="416" r:id="rId46"/>
    <p:sldId id="419" r:id="rId47"/>
    <p:sldId id="355" r:id="rId48"/>
    <p:sldId id="380" r:id="rId49"/>
    <p:sldId id="420" r:id="rId50"/>
    <p:sldId id="421" r:id="rId51"/>
    <p:sldId id="423" r:id="rId52"/>
    <p:sldId id="356" r:id="rId53"/>
    <p:sldId id="377" r:id="rId54"/>
    <p:sldId id="353" r:id="rId55"/>
    <p:sldId id="381" r:id="rId56"/>
    <p:sldId id="382" r:id="rId57"/>
    <p:sldId id="359" r:id="rId58"/>
    <p:sldId id="352" r:id="rId59"/>
    <p:sldId id="354" r:id="rId60"/>
    <p:sldId id="376" r:id="rId61"/>
    <p:sldId id="360" r:id="rId62"/>
    <p:sldId id="413" r:id="rId63"/>
    <p:sldId id="405" r:id="rId64"/>
    <p:sldId id="424" r:id="rId65"/>
    <p:sldId id="649" r:id="rId66"/>
    <p:sldId id="651" r:id="rId67"/>
    <p:sldId id="652" r:id="rId68"/>
    <p:sldId id="653" r:id="rId69"/>
    <p:sldId id="654" r:id="rId70"/>
    <p:sldId id="658" r:id="rId71"/>
    <p:sldId id="655" r:id="rId72"/>
    <p:sldId id="657" r:id="rId73"/>
    <p:sldId id="656" r:id="rId74"/>
    <p:sldId id="403" r:id="rId75"/>
    <p:sldId id="473" r:id="rId76"/>
    <p:sldId id="474" r:id="rId77"/>
    <p:sldId id="428" r:id="rId78"/>
    <p:sldId id="567" r:id="rId79"/>
    <p:sldId id="337" r:id="rId80"/>
    <p:sldId id="509" r:id="rId81"/>
    <p:sldId id="411" r:id="rId82"/>
    <p:sldId id="412" r:id="rId83"/>
    <p:sldId id="569" r:id="rId84"/>
    <p:sldId id="570" r:id="rId85"/>
    <p:sldId id="437" r:id="rId86"/>
    <p:sldId id="414" r:id="rId87"/>
    <p:sldId id="415" r:id="rId88"/>
    <p:sldId id="571" r:id="rId89"/>
    <p:sldId id="417" r:id="rId90"/>
    <p:sldId id="494" r:id="rId91"/>
    <p:sldId id="572" r:id="rId92"/>
    <p:sldId id="573" r:id="rId93"/>
    <p:sldId id="422" r:id="rId94"/>
    <p:sldId id="574" r:id="rId95"/>
    <p:sldId id="575" r:id="rId96"/>
    <p:sldId id="510" r:id="rId97"/>
    <p:sldId id="349" r:id="rId98"/>
    <p:sldId id="576" r:id="rId99"/>
    <p:sldId id="578" r:id="rId100"/>
    <p:sldId id="582" r:id="rId101"/>
    <p:sldId id="464" r:id="rId102"/>
    <p:sldId id="466" r:id="rId103"/>
    <p:sldId id="489" r:id="rId104"/>
    <p:sldId id="449" r:id="rId105"/>
    <p:sldId id="468" r:id="rId106"/>
    <p:sldId id="469" r:id="rId107"/>
    <p:sldId id="442" r:id="rId108"/>
    <p:sldId id="526" r:id="rId109"/>
    <p:sldId id="499" r:id="rId110"/>
    <p:sldId id="515" r:id="rId111"/>
    <p:sldId id="659" r:id="rId112"/>
    <p:sldId id="660" r:id="rId113"/>
    <p:sldId id="661" r:id="rId114"/>
    <p:sldId id="662" r:id="rId115"/>
    <p:sldId id="663" r:id="rId116"/>
    <p:sldId id="586" r:id="rId117"/>
    <p:sldId id="367" r:id="rId118"/>
    <p:sldId id="450" r:id="rId119"/>
    <p:sldId id="451" r:id="rId120"/>
    <p:sldId id="452" r:id="rId121"/>
    <p:sldId id="461" r:id="rId122"/>
    <p:sldId id="462" r:id="rId123"/>
    <p:sldId id="460" r:id="rId124"/>
    <p:sldId id="453" r:id="rId125"/>
    <p:sldId id="454" r:id="rId126"/>
    <p:sldId id="457" r:id="rId127"/>
    <p:sldId id="458" r:id="rId128"/>
    <p:sldId id="459" r:id="rId129"/>
    <p:sldId id="642" r:id="rId130"/>
    <p:sldId id="648" r:id="rId13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a:srgbClr val="FF4343"/>
    <a:srgbClr val="55A4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29C05-9AA8-4183-92C3-2456BA0CBCB2}" v="515" dt="2019-10-26T19:13:04.407"/>
    <p1510:client id="{FB70AB63-AE9D-41E0-810C-A17726CFF2A2}" v="8" dt="2019-10-27T12:04:53.69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p:cViewPr varScale="1">
        <p:scale>
          <a:sx n="66" d="100"/>
          <a:sy n="66" d="100"/>
        </p:scale>
        <p:origin x="624"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openxmlformats.org/officeDocument/2006/relationships/slide" Target="slides/slide121.xml"/><Relationship Id="rId13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E7327E-383E-4E7A-8509-2324EF9866CB}" type="doc">
      <dgm:prSet loTypeId="urn:microsoft.com/office/officeart/2005/8/layout/bList2#1" loCatId="list" qsTypeId="urn:microsoft.com/office/officeart/2005/8/quickstyle/simple1" qsCatId="simple" csTypeId="urn:microsoft.com/office/officeart/2005/8/colors/accent1_2" csCatId="accent1" phldr="1"/>
      <dgm:spPr/>
    </dgm:pt>
    <dgm:pt modelId="{2F23CB58-FBD3-41CD-BBB6-4BEC22ACBC1B}">
      <dgm:prSet phldrT="[Text]"/>
      <dgm:spPr>
        <a:xfrm>
          <a:off x="462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Précision</a:t>
          </a:r>
          <a:endParaRPr lang="en-GB" dirty="0">
            <a:solidFill>
              <a:sysClr val="window" lastClr="FFFFFF"/>
            </a:solidFill>
            <a:latin typeface="Arial"/>
            <a:ea typeface="+mn-ea"/>
            <a:cs typeface="+mn-cs"/>
          </a:endParaRPr>
        </a:p>
      </dgm:t>
    </dgm:pt>
    <dgm:pt modelId="{7242B36F-92FC-45D3-A493-6AFC3C572A40}" type="parTrans" cxnId="{9A7A84F4-C5FC-4FDF-BA5A-D01494BCB5B8}">
      <dgm:prSet/>
      <dgm:spPr/>
      <dgm:t>
        <a:bodyPr/>
        <a:lstStyle/>
        <a:p>
          <a:endParaRPr lang="en-GB"/>
        </a:p>
      </dgm:t>
    </dgm:pt>
    <dgm:pt modelId="{B472EF10-691D-4FE2-BE45-4C9891566471}" type="sibTrans" cxnId="{9A7A84F4-C5FC-4FDF-BA5A-D01494BCB5B8}">
      <dgm:prSet/>
      <dgm:spPr/>
      <dgm:t>
        <a:bodyPr/>
        <a:lstStyle/>
        <a:p>
          <a:endParaRPr lang="en-GB"/>
        </a:p>
      </dgm:t>
    </dgm:pt>
    <dgm:pt modelId="{5C1231C5-C390-4B89-BB0D-68DAAF712D2B}">
      <dgm:prSet phldrT="[Text]"/>
      <dgm:spPr>
        <a:xfrm>
          <a:off x="233951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Interopérabilité</a:t>
          </a:r>
          <a:endParaRPr lang="en-GB" dirty="0">
            <a:solidFill>
              <a:sysClr val="window" lastClr="FFFFFF"/>
            </a:solidFill>
            <a:latin typeface="Arial"/>
            <a:ea typeface="+mn-ea"/>
            <a:cs typeface="+mn-cs"/>
          </a:endParaRPr>
        </a:p>
      </dgm:t>
    </dgm:pt>
    <dgm:pt modelId="{C0D3B7A1-DF27-4920-8AD4-5AF24605DEDD}" type="parTrans" cxnId="{F16C7175-A8F2-44DD-B5B3-27C29AF1D4FC}">
      <dgm:prSet/>
      <dgm:spPr/>
      <dgm:t>
        <a:bodyPr/>
        <a:lstStyle/>
        <a:p>
          <a:endParaRPr lang="en-GB"/>
        </a:p>
      </dgm:t>
    </dgm:pt>
    <dgm:pt modelId="{F81B194C-2FBC-4BE0-9B4F-55D0E352D219}" type="sibTrans" cxnId="{F16C7175-A8F2-44DD-B5B3-27C29AF1D4FC}">
      <dgm:prSet/>
      <dgm:spPr/>
      <dgm:t>
        <a:bodyPr/>
        <a:lstStyle/>
        <a:p>
          <a:endParaRPr lang="en-GB"/>
        </a:p>
      </dgm:t>
    </dgm:pt>
    <dgm:pt modelId="{D7A7F722-C6A0-4A36-8B77-2E1A3CBE118D}">
      <dgm:prSet phldrT="[Text]"/>
      <dgm:spPr>
        <a:xfrm>
          <a:off x="467440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gm:spPr>
      <dgm:t>
        <a:bodyPr/>
        <a:lstStyle/>
        <a:p>
          <a:r>
            <a:rPr lang="en-US" dirty="0" err="1">
              <a:solidFill>
                <a:sysClr val="window" lastClr="FFFFFF"/>
              </a:solidFill>
              <a:latin typeface="Arial"/>
              <a:ea typeface="+mn-ea"/>
              <a:cs typeface="+mn-cs"/>
            </a:rPr>
            <a:t>Prédictabilité</a:t>
          </a:r>
          <a:endParaRPr lang="en-GB" dirty="0">
            <a:solidFill>
              <a:sysClr val="window" lastClr="FFFFFF"/>
            </a:solidFill>
            <a:latin typeface="Arial"/>
            <a:ea typeface="+mn-ea"/>
            <a:cs typeface="+mn-cs"/>
          </a:endParaRPr>
        </a:p>
      </dgm:t>
    </dgm:pt>
    <dgm:pt modelId="{474C9656-E1DE-42C2-AFBA-917D5FBE95EC}" type="parTrans" cxnId="{A77C3FDC-FF35-4363-A577-EF3BA4A8CB49}">
      <dgm:prSet/>
      <dgm:spPr/>
      <dgm:t>
        <a:bodyPr/>
        <a:lstStyle/>
        <a:p>
          <a:endParaRPr lang="en-GB"/>
        </a:p>
      </dgm:t>
    </dgm:pt>
    <dgm:pt modelId="{7791832C-8651-4E70-89FB-987B4A09CADC}" type="sibTrans" cxnId="{A77C3FDC-FF35-4363-A577-EF3BA4A8CB49}">
      <dgm:prSet/>
      <dgm:spPr/>
      <dgm:t>
        <a:bodyPr/>
        <a:lstStyle/>
        <a:p>
          <a:endParaRPr lang="en-GB"/>
        </a:p>
      </dgm:t>
    </dgm:pt>
    <dgm:pt modelId="{D7713399-4EF4-4CC4-84AE-D5756C65E769}" type="pres">
      <dgm:prSet presAssocID="{99E7327E-383E-4E7A-8509-2324EF9866CB}" presName="diagram" presStyleCnt="0">
        <dgm:presLayoutVars>
          <dgm:dir/>
          <dgm:animLvl val="lvl"/>
          <dgm:resizeHandles val="exact"/>
        </dgm:presLayoutVars>
      </dgm:prSet>
      <dgm:spPr/>
    </dgm:pt>
    <dgm:pt modelId="{FCC853B2-72E9-4250-A54F-9071BE52579E}" type="pres">
      <dgm:prSet presAssocID="{2F23CB58-FBD3-41CD-BBB6-4BEC22ACBC1B}" presName="compNode" presStyleCnt="0"/>
      <dgm:spPr/>
    </dgm:pt>
    <dgm:pt modelId="{923E4428-0DB4-4C24-B1CB-803E76B245D3}" type="pres">
      <dgm:prSet presAssocID="{2F23CB58-FBD3-41CD-BBB6-4BEC22ACBC1B}" presName="childRect" presStyleLbl="bgAcc1" presStyleIdx="0" presStyleCnt="3">
        <dgm:presLayoutVars>
          <dgm:bulletEnabled val="1"/>
        </dgm:presLayoutVars>
      </dgm:prSet>
      <dgm:spPr>
        <a:xfrm>
          <a:off x="4623" y="1122533"/>
          <a:ext cx="1996956" cy="1490686"/>
        </a:xfrm>
        <a:prstGeom prst="round2SameRect">
          <a:avLst>
            <a:gd name="adj1" fmla="val 8000"/>
            <a:gd name="adj2" fmla="val 0"/>
          </a:avLst>
        </a:prstGeom>
        <a:blipFill rotWithShape="0">
          <a:blip xmlns:r="http://schemas.openxmlformats.org/officeDocument/2006/relationships" r:embed="rId1"/>
          <a:stretch>
            <a:fillRect/>
          </a:stretch>
        </a:blipFill>
        <a:ln w="12700" cap="flat" cmpd="sng" algn="ctr">
          <a:solidFill>
            <a:srgbClr val="425563">
              <a:hueOff val="0"/>
              <a:satOff val="0"/>
              <a:lumOff val="0"/>
              <a:alphaOff val="0"/>
            </a:srgbClr>
          </a:solidFill>
          <a:prstDash val="solid"/>
          <a:miter lim="800000"/>
        </a:ln>
        <a:effectLst/>
      </dgm:spPr>
    </dgm:pt>
    <dgm:pt modelId="{B4C0C672-8FD7-4B59-9EEB-37B18E14BE9C}" type="pres">
      <dgm:prSet presAssocID="{2F23CB58-FBD3-41CD-BBB6-4BEC22ACBC1B}" presName="parentText" presStyleLbl="node1" presStyleIdx="0" presStyleCnt="0">
        <dgm:presLayoutVars>
          <dgm:chMax val="0"/>
          <dgm:bulletEnabled val="1"/>
        </dgm:presLayoutVars>
      </dgm:prSet>
      <dgm:spPr/>
    </dgm:pt>
    <dgm:pt modelId="{8AAA2291-64B1-479B-823F-4B10D9253B6A}" type="pres">
      <dgm:prSet presAssocID="{2F23CB58-FBD3-41CD-BBB6-4BEC22ACBC1B}" presName="parentRect" presStyleLbl="alignNode1" presStyleIdx="0" presStyleCnt="3"/>
      <dgm:spPr/>
    </dgm:pt>
    <dgm:pt modelId="{3CA99B64-AB25-4556-89D6-BAE077CB01DE}" type="pres">
      <dgm:prSet presAssocID="{2F23CB58-FBD3-41CD-BBB6-4BEC22ACBC1B}" presName="adorn" presStyleLbl="fgAccFollowNode1" presStyleIdx="0" presStyleCnt="3"/>
      <dgm:spPr>
        <a:xfrm>
          <a:off x="1467421" y="2715035"/>
          <a:ext cx="698934" cy="698934"/>
        </a:xfrm>
        <a:prstGeom prst="ellipse">
          <a:avLst/>
        </a:prstGeom>
        <a:blipFill rotWithShape="0">
          <a:blip xmlns:r="http://schemas.openxmlformats.org/officeDocument/2006/relationships" r:embed="rId1"/>
          <a:stretch>
            <a:fillRect/>
          </a:stretch>
        </a:blipFill>
        <a:ln w="12700" cap="flat" cmpd="sng" algn="ctr">
          <a:solidFill>
            <a:srgbClr val="425563">
              <a:alpha val="90000"/>
              <a:tint val="40000"/>
              <a:hueOff val="0"/>
              <a:satOff val="0"/>
              <a:lumOff val="0"/>
              <a:alphaOff val="0"/>
            </a:srgbClr>
          </a:solidFill>
          <a:prstDash val="solid"/>
          <a:miter lim="800000"/>
        </a:ln>
        <a:effectLst/>
      </dgm:spPr>
    </dgm:pt>
    <dgm:pt modelId="{3786B78B-CA61-4F07-B307-1774E269CDE5}" type="pres">
      <dgm:prSet presAssocID="{B472EF10-691D-4FE2-BE45-4C9891566471}" presName="sibTrans" presStyleLbl="sibTrans2D1" presStyleIdx="0" presStyleCnt="0"/>
      <dgm:spPr/>
    </dgm:pt>
    <dgm:pt modelId="{8FEB6160-81AB-4863-9725-061378EF655D}" type="pres">
      <dgm:prSet presAssocID="{5C1231C5-C390-4B89-BB0D-68DAAF712D2B}" presName="compNode" presStyleCnt="0"/>
      <dgm:spPr/>
    </dgm:pt>
    <dgm:pt modelId="{ACA9F7C8-D6DC-4FB7-BEB0-E1C0104FC21E}" type="pres">
      <dgm:prSet presAssocID="{5C1231C5-C390-4B89-BB0D-68DAAF712D2B}" presName="childRect" presStyleLbl="bgAcc1" presStyleIdx="1" presStyleCnt="3">
        <dgm:presLayoutVars>
          <dgm:bulletEnabled val="1"/>
        </dgm:presLayoutVars>
      </dgm:prSet>
      <dgm:spPr>
        <a:xfrm>
          <a:off x="2339513" y="1122533"/>
          <a:ext cx="1996956" cy="1490686"/>
        </a:xfrm>
        <a:prstGeom prst="round2SameRect">
          <a:avLst>
            <a:gd name="adj1" fmla="val 8000"/>
            <a:gd name="adj2" fmla="val 0"/>
          </a:avLst>
        </a:prstGeom>
        <a:blipFill rotWithShape="0">
          <a:blip xmlns:r="http://schemas.openxmlformats.org/officeDocument/2006/relationships" r:embed="rId2"/>
          <a:stretch>
            <a:fillRect/>
          </a:stretch>
        </a:blipFill>
        <a:ln w="12700" cap="flat" cmpd="sng" algn="ctr">
          <a:solidFill>
            <a:srgbClr val="425563">
              <a:hueOff val="0"/>
              <a:satOff val="0"/>
              <a:lumOff val="0"/>
              <a:alphaOff val="0"/>
            </a:srgbClr>
          </a:solidFill>
          <a:prstDash val="solid"/>
          <a:miter lim="800000"/>
        </a:ln>
        <a:effectLst/>
      </dgm:spPr>
    </dgm:pt>
    <dgm:pt modelId="{EC12DD89-895E-4996-B690-DE4BC970052A}" type="pres">
      <dgm:prSet presAssocID="{5C1231C5-C390-4B89-BB0D-68DAAF712D2B}" presName="parentText" presStyleLbl="node1" presStyleIdx="0" presStyleCnt="0">
        <dgm:presLayoutVars>
          <dgm:chMax val="0"/>
          <dgm:bulletEnabled val="1"/>
        </dgm:presLayoutVars>
      </dgm:prSet>
      <dgm:spPr/>
    </dgm:pt>
    <dgm:pt modelId="{92A126FA-C27B-465A-8242-CB48C5F3461C}" type="pres">
      <dgm:prSet presAssocID="{5C1231C5-C390-4B89-BB0D-68DAAF712D2B}" presName="parentRect" presStyleLbl="alignNode1" presStyleIdx="1" presStyleCnt="3"/>
      <dgm:spPr/>
    </dgm:pt>
    <dgm:pt modelId="{C5A50A67-01F3-494B-BC89-2073C5A296FC}" type="pres">
      <dgm:prSet presAssocID="{5C1231C5-C390-4B89-BB0D-68DAAF712D2B}" presName="adorn" presStyleLbl="fgAccFollowNode1" presStyleIdx="1" presStyleCnt="3"/>
      <dgm:spPr>
        <a:xfrm>
          <a:off x="3802311" y="2715035"/>
          <a:ext cx="698934" cy="698934"/>
        </a:xfrm>
        <a:prstGeom prst="ellipse">
          <a:avLst/>
        </a:prstGeom>
        <a:blipFill rotWithShape="0">
          <a:blip xmlns:r="http://schemas.openxmlformats.org/officeDocument/2006/relationships" r:embed="rId2"/>
          <a:stretch>
            <a:fillRect/>
          </a:stretch>
        </a:blipFill>
        <a:ln w="12700" cap="flat" cmpd="sng" algn="ctr">
          <a:solidFill>
            <a:srgbClr val="425563">
              <a:alpha val="90000"/>
              <a:tint val="40000"/>
              <a:hueOff val="0"/>
              <a:satOff val="0"/>
              <a:lumOff val="0"/>
              <a:alphaOff val="0"/>
            </a:srgbClr>
          </a:solidFill>
          <a:prstDash val="solid"/>
          <a:miter lim="800000"/>
        </a:ln>
        <a:effectLst/>
      </dgm:spPr>
    </dgm:pt>
    <dgm:pt modelId="{74F123CF-B10D-44AF-9168-DF8AE2C58A76}" type="pres">
      <dgm:prSet presAssocID="{F81B194C-2FBC-4BE0-9B4F-55D0E352D219}" presName="sibTrans" presStyleLbl="sibTrans2D1" presStyleIdx="0" presStyleCnt="0"/>
      <dgm:spPr/>
    </dgm:pt>
    <dgm:pt modelId="{18436974-ABEB-48E0-A82E-360C1A5B61E3}" type="pres">
      <dgm:prSet presAssocID="{D7A7F722-C6A0-4A36-8B77-2E1A3CBE118D}" presName="compNode" presStyleCnt="0"/>
      <dgm:spPr/>
    </dgm:pt>
    <dgm:pt modelId="{4105EF04-E491-48BD-83DD-D0328B853075}" type="pres">
      <dgm:prSet presAssocID="{D7A7F722-C6A0-4A36-8B77-2E1A3CBE118D}" presName="childRect" presStyleLbl="bgAcc1" presStyleIdx="2" presStyleCnt="3">
        <dgm:presLayoutVars>
          <dgm:bulletEnabled val="1"/>
        </dgm:presLayoutVars>
      </dgm:prSet>
      <dgm:spPr>
        <a:xfrm>
          <a:off x="4674403" y="1122533"/>
          <a:ext cx="1996956" cy="1490686"/>
        </a:xfrm>
        <a:prstGeom prst="round2SameRect">
          <a:avLst>
            <a:gd name="adj1" fmla="val 8000"/>
            <a:gd name="adj2" fmla="val 0"/>
          </a:avLst>
        </a:prstGeom>
        <a:blipFill rotWithShape="0">
          <a:blip xmlns:r="http://schemas.openxmlformats.org/officeDocument/2006/relationships" r:embed="rId3"/>
          <a:stretch>
            <a:fillRect/>
          </a:stretch>
        </a:blipFill>
        <a:ln w="12700" cap="flat" cmpd="sng" algn="ctr">
          <a:solidFill>
            <a:srgbClr val="425563">
              <a:hueOff val="0"/>
              <a:satOff val="0"/>
              <a:lumOff val="0"/>
              <a:alphaOff val="0"/>
            </a:srgbClr>
          </a:solidFill>
          <a:prstDash val="solid"/>
          <a:miter lim="800000"/>
        </a:ln>
        <a:effectLst/>
      </dgm:spPr>
    </dgm:pt>
    <dgm:pt modelId="{7DD04B16-7BAD-455C-9A58-603E4B95DEC8}" type="pres">
      <dgm:prSet presAssocID="{D7A7F722-C6A0-4A36-8B77-2E1A3CBE118D}" presName="parentText" presStyleLbl="node1" presStyleIdx="0" presStyleCnt="0">
        <dgm:presLayoutVars>
          <dgm:chMax val="0"/>
          <dgm:bulletEnabled val="1"/>
        </dgm:presLayoutVars>
      </dgm:prSet>
      <dgm:spPr/>
    </dgm:pt>
    <dgm:pt modelId="{C6118C84-D27B-4164-81BA-CF7625B7D393}" type="pres">
      <dgm:prSet presAssocID="{D7A7F722-C6A0-4A36-8B77-2E1A3CBE118D}" presName="parentRect" presStyleLbl="alignNode1" presStyleIdx="2" presStyleCnt="3"/>
      <dgm:spPr/>
    </dgm:pt>
    <dgm:pt modelId="{ACBC3706-D49F-4793-B7EF-AF5B74B340A5}" type="pres">
      <dgm:prSet presAssocID="{D7A7F722-C6A0-4A36-8B77-2E1A3CBE118D}" presName="adorn" presStyleLbl="fgAccFollowNode1" presStyleIdx="2" presStyleCnt="3"/>
      <dgm:spPr>
        <a:xfrm>
          <a:off x="6137201" y="2715035"/>
          <a:ext cx="698934" cy="698934"/>
        </a:xfrm>
        <a:prstGeom prst="ellipse">
          <a:avLst/>
        </a:prstGeom>
        <a:blipFill rotWithShape="0">
          <a:blip xmlns:r="http://schemas.openxmlformats.org/officeDocument/2006/relationships" r:embed="rId3"/>
          <a:stretch>
            <a:fillRect/>
          </a:stretch>
        </a:blipFill>
        <a:ln w="12700" cap="flat" cmpd="sng" algn="ctr">
          <a:solidFill>
            <a:srgbClr val="425563">
              <a:alpha val="90000"/>
              <a:tint val="40000"/>
              <a:hueOff val="0"/>
              <a:satOff val="0"/>
              <a:lumOff val="0"/>
              <a:alphaOff val="0"/>
            </a:srgbClr>
          </a:solidFill>
          <a:prstDash val="solid"/>
          <a:miter lim="800000"/>
        </a:ln>
        <a:effectLst/>
      </dgm:spPr>
    </dgm:pt>
  </dgm:ptLst>
  <dgm:cxnLst>
    <dgm:cxn modelId="{FC9DDF24-A83E-4271-BBB7-9F6D9FC3F574}" type="presOf" srcId="{F81B194C-2FBC-4BE0-9B4F-55D0E352D219}" destId="{74F123CF-B10D-44AF-9168-DF8AE2C58A76}" srcOrd="0" destOrd="0" presId="urn:microsoft.com/office/officeart/2005/8/layout/bList2#1"/>
    <dgm:cxn modelId="{7E2D8826-B991-49D0-AFC9-E3627087A5FD}" type="presOf" srcId="{D7A7F722-C6A0-4A36-8B77-2E1A3CBE118D}" destId="{7DD04B16-7BAD-455C-9A58-603E4B95DEC8}" srcOrd="0" destOrd="0" presId="urn:microsoft.com/office/officeart/2005/8/layout/bList2#1"/>
    <dgm:cxn modelId="{DE1E7D2B-9373-4C11-89D7-E8EB6E663AD9}" type="presOf" srcId="{2F23CB58-FBD3-41CD-BBB6-4BEC22ACBC1B}" destId="{8AAA2291-64B1-479B-823F-4B10D9253B6A}" srcOrd="1" destOrd="0" presId="urn:microsoft.com/office/officeart/2005/8/layout/bList2#1"/>
    <dgm:cxn modelId="{3770CB3A-EBA0-4B17-B61F-666939EA4AF3}" type="presOf" srcId="{2F23CB58-FBD3-41CD-BBB6-4BEC22ACBC1B}" destId="{B4C0C672-8FD7-4B59-9EEB-37B18E14BE9C}" srcOrd="0" destOrd="0" presId="urn:microsoft.com/office/officeart/2005/8/layout/bList2#1"/>
    <dgm:cxn modelId="{39525E75-C948-43EF-AE7E-7ACE82143E40}" type="presOf" srcId="{B472EF10-691D-4FE2-BE45-4C9891566471}" destId="{3786B78B-CA61-4F07-B307-1774E269CDE5}" srcOrd="0" destOrd="0" presId="urn:microsoft.com/office/officeart/2005/8/layout/bList2#1"/>
    <dgm:cxn modelId="{F16C7175-A8F2-44DD-B5B3-27C29AF1D4FC}" srcId="{99E7327E-383E-4E7A-8509-2324EF9866CB}" destId="{5C1231C5-C390-4B89-BB0D-68DAAF712D2B}" srcOrd="1" destOrd="0" parTransId="{C0D3B7A1-DF27-4920-8AD4-5AF24605DEDD}" sibTransId="{F81B194C-2FBC-4BE0-9B4F-55D0E352D219}"/>
    <dgm:cxn modelId="{DC265E59-7663-4502-9E99-2599E1159F21}" type="presOf" srcId="{D7A7F722-C6A0-4A36-8B77-2E1A3CBE118D}" destId="{C6118C84-D27B-4164-81BA-CF7625B7D393}" srcOrd="1" destOrd="0" presId="urn:microsoft.com/office/officeart/2005/8/layout/bList2#1"/>
    <dgm:cxn modelId="{18296890-E436-4A85-ACFF-317605ACFA8A}" type="presOf" srcId="{5C1231C5-C390-4B89-BB0D-68DAAF712D2B}" destId="{EC12DD89-895E-4996-B690-DE4BC970052A}" srcOrd="0" destOrd="0" presId="urn:microsoft.com/office/officeart/2005/8/layout/bList2#1"/>
    <dgm:cxn modelId="{9091A8B1-926F-4C0A-A6FC-C3CE52557AF2}" type="presOf" srcId="{99E7327E-383E-4E7A-8509-2324EF9866CB}" destId="{D7713399-4EF4-4CC4-84AE-D5756C65E769}" srcOrd="0" destOrd="0" presId="urn:microsoft.com/office/officeart/2005/8/layout/bList2#1"/>
    <dgm:cxn modelId="{A77C3FDC-FF35-4363-A577-EF3BA4A8CB49}" srcId="{99E7327E-383E-4E7A-8509-2324EF9866CB}" destId="{D7A7F722-C6A0-4A36-8B77-2E1A3CBE118D}" srcOrd="2" destOrd="0" parTransId="{474C9656-E1DE-42C2-AFBA-917D5FBE95EC}" sibTransId="{7791832C-8651-4E70-89FB-987B4A09CADC}"/>
    <dgm:cxn modelId="{9A7A84F4-C5FC-4FDF-BA5A-D01494BCB5B8}" srcId="{99E7327E-383E-4E7A-8509-2324EF9866CB}" destId="{2F23CB58-FBD3-41CD-BBB6-4BEC22ACBC1B}" srcOrd="0" destOrd="0" parTransId="{7242B36F-92FC-45D3-A493-6AFC3C572A40}" sibTransId="{B472EF10-691D-4FE2-BE45-4C9891566471}"/>
    <dgm:cxn modelId="{51E0D6FB-1651-421B-B05A-4A8AA731854D}" type="presOf" srcId="{5C1231C5-C390-4B89-BB0D-68DAAF712D2B}" destId="{92A126FA-C27B-465A-8242-CB48C5F3461C}" srcOrd="1" destOrd="0" presId="urn:microsoft.com/office/officeart/2005/8/layout/bList2#1"/>
    <dgm:cxn modelId="{84EF9140-DCF2-4867-927C-C113A2BF20C2}" type="presParOf" srcId="{D7713399-4EF4-4CC4-84AE-D5756C65E769}" destId="{FCC853B2-72E9-4250-A54F-9071BE52579E}" srcOrd="0" destOrd="0" presId="urn:microsoft.com/office/officeart/2005/8/layout/bList2#1"/>
    <dgm:cxn modelId="{499B7EEF-A626-4D44-81DD-BB7B2755EF7D}" type="presParOf" srcId="{FCC853B2-72E9-4250-A54F-9071BE52579E}" destId="{923E4428-0DB4-4C24-B1CB-803E76B245D3}" srcOrd="0" destOrd="0" presId="urn:microsoft.com/office/officeart/2005/8/layout/bList2#1"/>
    <dgm:cxn modelId="{530B0A68-D4A3-45B0-BCB1-7726EB860233}" type="presParOf" srcId="{FCC853B2-72E9-4250-A54F-9071BE52579E}" destId="{B4C0C672-8FD7-4B59-9EEB-37B18E14BE9C}" srcOrd="1" destOrd="0" presId="urn:microsoft.com/office/officeart/2005/8/layout/bList2#1"/>
    <dgm:cxn modelId="{5C784084-6900-4BDF-A0BF-C2A161F520BB}" type="presParOf" srcId="{FCC853B2-72E9-4250-A54F-9071BE52579E}" destId="{8AAA2291-64B1-479B-823F-4B10D9253B6A}" srcOrd="2" destOrd="0" presId="urn:microsoft.com/office/officeart/2005/8/layout/bList2#1"/>
    <dgm:cxn modelId="{874DEFA0-136B-4188-9641-8EB996598328}" type="presParOf" srcId="{FCC853B2-72E9-4250-A54F-9071BE52579E}" destId="{3CA99B64-AB25-4556-89D6-BAE077CB01DE}" srcOrd="3" destOrd="0" presId="urn:microsoft.com/office/officeart/2005/8/layout/bList2#1"/>
    <dgm:cxn modelId="{6BEFD5F3-137B-49BF-BB36-B39304C90BC3}" type="presParOf" srcId="{D7713399-4EF4-4CC4-84AE-D5756C65E769}" destId="{3786B78B-CA61-4F07-B307-1774E269CDE5}" srcOrd="1" destOrd="0" presId="urn:microsoft.com/office/officeart/2005/8/layout/bList2#1"/>
    <dgm:cxn modelId="{BEBCC1BE-30B6-4C3B-873D-ADFDFCCF928D}" type="presParOf" srcId="{D7713399-4EF4-4CC4-84AE-D5756C65E769}" destId="{8FEB6160-81AB-4863-9725-061378EF655D}" srcOrd="2" destOrd="0" presId="urn:microsoft.com/office/officeart/2005/8/layout/bList2#1"/>
    <dgm:cxn modelId="{4E86976D-5C3A-4E6F-B4D2-550D4B2AE2AC}" type="presParOf" srcId="{8FEB6160-81AB-4863-9725-061378EF655D}" destId="{ACA9F7C8-D6DC-4FB7-BEB0-E1C0104FC21E}" srcOrd="0" destOrd="0" presId="urn:microsoft.com/office/officeart/2005/8/layout/bList2#1"/>
    <dgm:cxn modelId="{70D8D7AA-358B-49C0-A8FC-9A632FAF38F7}" type="presParOf" srcId="{8FEB6160-81AB-4863-9725-061378EF655D}" destId="{EC12DD89-895E-4996-B690-DE4BC970052A}" srcOrd="1" destOrd="0" presId="urn:microsoft.com/office/officeart/2005/8/layout/bList2#1"/>
    <dgm:cxn modelId="{70CE7F4C-9DCC-4147-B022-7F61A748AA2A}" type="presParOf" srcId="{8FEB6160-81AB-4863-9725-061378EF655D}" destId="{92A126FA-C27B-465A-8242-CB48C5F3461C}" srcOrd="2" destOrd="0" presId="urn:microsoft.com/office/officeart/2005/8/layout/bList2#1"/>
    <dgm:cxn modelId="{F740F58F-C1D9-4699-B589-7A83B97B54BB}" type="presParOf" srcId="{8FEB6160-81AB-4863-9725-061378EF655D}" destId="{C5A50A67-01F3-494B-BC89-2073C5A296FC}" srcOrd="3" destOrd="0" presId="urn:microsoft.com/office/officeart/2005/8/layout/bList2#1"/>
    <dgm:cxn modelId="{D3030E91-86FB-4DC2-83FF-5D808FBAFD1F}" type="presParOf" srcId="{D7713399-4EF4-4CC4-84AE-D5756C65E769}" destId="{74F123CF-B10D-44AF-9168-DF8AE2C58A76}" srcOrd="3" destOrd="0" presId="urn:microsoft.com/office/officeart/2005/8/layout/bList2#1"/>
    <dgm:cxn modelId="{A6E221A7-1D01-44C9-BFD2-B2FA36228388}" type="presParOf" srcId="{D7713399-4EF4-4CC4-84AE-D5756C65E769}" destId="{18436974-ABEB-48E0-A82E-360C1A5B61E3}" srcOrd="4" destOrd="0" presId="urn:microsoft.com/office/officeart/2005/8/layout/bList2#1"/>
    <dgm:cxn modelId="{9F8CC304-2020-454B-875A-1BDF2A8FEF6D}" type="presParOf" srcId="{18436974-ABEB-48E0-A82E-360C1A5B61E3}" destId="{4105EF04-E491-48BD-83DD-D0328B853075}" srcOrd="0" destOrd="0" presId="urn:microsoft.com/office/officeart/2005/8/layout/bList2#1"/>
    <dgm:cxn modelId="{1640E44F-A5AD-4F69-8A0A-690C20F3BE25}" type="presParOf" srcId="{18436974-ABEB-48E0-A82E-360C1A5B61E3}" destId="{7DD04B16-7BAD-455C-9A58-603E4B95DEC8}" srcOrd="1" destOrd="0" presId="urn:microsoft.com/office/officeart/2005/8/layout/bList2#1"/>
    <dgm:cxn modelId="{89A2E70C-93F9-432B-9EE8-2DEE46413E33}" type="presParOf" srcId="{18436974-ABEB-48E0-A82E-360C1A5B61E3}" destId="{C6118C84-D27B-4164-81BA-CF7625B7D393}" srcOrd="2" destOrd="0" presId="urn:microsoft.com/office/officeart/2005/8/layout/bList2#1"/>
    <dgm:cxn modelId="{6BA06D94-6EA2-44AC-8F52-A000E42DCEA6}" type="presParOf" srcId="{18436974-ABEB-48E0-A82E-360C1A5B61E3}" destId="{ACBC3706-D49F-4793-B7EF-AF5B74B340A5}" srcOrd="3" destOrd="0" presId="urn:microsoft.com/office/officeart/2005/8/layout/b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E7327E-383E-4E7A-8509-2324EF9866CB}" type="doc">
      <dgm:prSet loTypeId="urn:microsoft.com/office/officeart/2005/8/layout/bList2#2" loCatId="list" qsTypeId="urn:microsoft.com/office/officeart/2005/8/quickstyle/simple1" qsCatId="simple" csTypeId="urn:microsoft.com/office/officeart/2005/8/colors/accent1_2" csCatId="accent1" phldr="1"/>
      <dgm:spPr/>
      <dgm:t>
        <a:bodyPr/>
        <a:lstStyle/>
        <a:p>
          <a:endParaRPr lang="en-GB"/>
        </a:p>
      </dgm:t>
    </dgm:pt>
    <dgm:pt modelId="{2F23CB58-FBD3-41CD-BBB6-4BEC22ACBC1B}">
      <dgm:prSet phldrT="[Text]"/>
      <dgm:spPr/>
      <dgm:t>
        <a:bodyPr/>
        <a:lstStyle/>
        <a:p>
          <a:r>
            <a:rPr lang="en-US" dirty="0" err="1"/>
            <a:t>Rapide</a:t>
          </a:r>
          <a:endParaRPr lang="en-GB" dirty="0"/>
        </a:p>
      </dgm:t>
    </dgm:pt>
    <dgm:pt modelId="{7242B36F-92FC-45D3-A493-6AFC3C572A40}" type="parTrans" cxnId="{9A7A84F4-C5FC-4FDF-BA5A-D01494BCB5B8}">
      <dgm:prSet/>
      <dgm:spPr/>
      <dgm:t>
        <a:bodyPr/>
        <a:lstStyle/>
        <a:p>
          <a:endParaRPr lang="en-GB"/>
        </a:p>
      </dgm:t>
    </dgm:pt>
    <dgm:pt modelId="{B472EF10-691D-4FE2-BE45-4C9891566471}" type="sibTrans" cxnId="{9A7A84F4-C5FC-4FDF-BA5A-D01494BCB5B8}">
      <dgm:prSet/>
      <dgm:spPr/>
      <dgm:t>
        <a:bodyPr/>
        <a:lstStyle/>
        <a:p>
          <a:endParaRPr lang="en-GB"/>
        </a:p>
      </dgm:t>
    </dgm:pt>
    <dgm:pt modelId="{5C1231C5-C390-4B89-BB0D-68DAAF712D2B}">
      <dgm:prSet phldrT="[Text]"/>
      <dgm:spPr/>
      <dgm:t>
        <a:bodyPr/>
        <a:lstStyle/>
        <a:p>
          <a:r>
            <a:rPr lang="en-US" dirty="0" err="1"/>
            <a:t>Fiable</a:t>
          </a:r>
          <a:endParaRPr lang="en-GB" dirty="0"/>
        </a:p>
      </dgm:t>
    </dgm:pt>
    <dgm:pt modelId="{C0D3B7A1-DF27-4920-8AD4-5AF24605DEDD}" type="parTrans" cxnId="{F16C7175-A8F2-44DD-B5B3-27C29AF1D4FC}">
      <dgm:prSet/>
      <dgm:spPr/>
      <dgm:t>
        <a:bodyPr/>
        <a:lstStyle/>
        <a:p>
          <a:endParaRPr lang="en-GB"/>
        </a:p>
      </dgm:t>
    </dgm:pt>
    <dgm:pt modelId="{F81B194C-2FBC-4BE0-9B4F-55D0E352D219}" type="sibTrans" cxnId="{F16C7175-A8F2-44DD-B5B3-27C29AF1D4FC}">
      <dgm:prSet/>
      <dgm:spPr/>
      <dgm:t>
        <a:bodyPr/>
        <a:lstStyle/>
        <a:p>
          <a:endParaRPr lang="en-GB"/>
        </a:p>
      </dgm:t>
    </dgm:pt>
    <dgm:pt modelId="{D7A7F722-C6A0-4A36-8B77-2E1A3CBE118D}">
      <dgm:prSet phldrT="[Text]"/>
      <dgm:spPr/>
      <dgm:t>
        <a:bodyPr/>
        <a:lstStyle/>
        <a:p>
          <a:r>
            <a:rPr lang="en-US" dirty="0" err="1"/>
            <a:t>Répétable</a:t>
          </a:r>
          <a:endParaRPr lang="en-GB" dirty="0"/>
        </a:p>
      </dgm:t>
    </dgm:pt>
    <dgm:pt modelId="{474C9656-E1DE-42C2-AFBA-917D5FBE95EC}" type="parTrans" cxnId="{A77C3FDC-FF35-4363-A577-EF3BA4A8CB49}">
      <dgm:prSet/>
      <dgm:spPr/>
      <dgm:t>
        <a:bodyPr/>
        <a:lstStyle/>
        <a:p>
          <a:endParaRPr lang="en-GB"/>
        </a:p>
      </dgm:t>
    </dgm:pt>
    <dgm:pt modelId="{7791832C-8651-4E70-89FB-987B4A09CADC}" type="sibTrans" cxnId="{A77C3FDC-FF35-4363-A577-EF3BA4A8CB49}">
      <dgm:prSet/>
      <dgm:spPr/>
      <dgm:t>
        <a:bodyPr/>
        <a:lstStyle/>
        <a:p>
          <a:endParaRPr lang="en-GB"/>
        </a:p>
      </dgm:t>
    </dgm:pt>
    <dgm:pt modelId="{FC04AE8E-DE18-4F68-B76A-056AD93E9CC4}">
      <dgm:prSet phldrT="[Text]"/>
      <dgm:spPr/>
      <dgm:t>
        <a:bodyPr/>
        <a:lstStyle/>
        <a:p>
          <a:r>
            <a:rPr lang="en-US" dirty="0" err="1"/>
            <a:t>Compréhensible</a:t>
          </a:r>
          <a:endParaRPr lang="en-GB" dirty="0"/>
        </a:p>
      </dgm:t>
    </dgm:pt>
    <dgm:pt modelId="{855A0AEA-D6AD-41DC-AFF4-561B17DE2942}" type="parTrans" cxnId="{36FE9A34-DB7C-4F35-8091-E413360048C0}">
      <dgm:prSet/>
      <dgm:spPr/>
      <dgm:t>
        <a:bodyPr/>
        <a:lstStyle/>
        <a:p>
          <a:endParaRPr lang="en-GB"/>
        </a:p>
      </dgm:t>
    </dgm:pt>
    <dgm:pt modelId="{F76559B2-BCFD-4CAE-88AC-A8737874AD67}" type="sibTrans" cxnId="{36FE9A34-DB7C-4F35-8091-E413360048C0}">
      <dgm:prSet/>
      <dgm:spPr/>
      <dgm:t>
        <a:bodyPr/>
        <a:lstStyle/>
        <a:p>
          <a:endParaRPr lang="en-GB"/>
        </a:p>
      </dgm:t>
    </dgm:pt>
    <dgm:pt modelId="{74EB8243-0EC1-4F4A-A648-A96A60810E1D}">
      <dgm:prSet phldrT="[Text]"/>
      <dgm:spPr/>
      <dgm:t>
        <a:bodyPr/>
        <a:lstStyle/>
        <a:p>
          <a:r>
            <a:rPr lang="en-US" dirty="0"/>
            <a:t>Programmable</a:t>
          </a:r>
          <a:endParaRPr lang="en-GB" dirty="0"/>
        </a:p>
      </dgm:t>
    </dgm:pt>
    <dgm:pt modelId="{70A3CB0F-267B-4DB8-B37E-8FC1BBA03CD1}" type="parTrans" cxnId="{4C9124B7-F354-427A-8A6A-69B903FF4D8A}">
      <dgm:prSet/>
      <dgm:spPr/>
      <dgm:t>
        <a:bodyPr/>
        <a:lstStyle/>
        <a:p>
          <a:endParaRPr lang="en-GB"/>
        </a:p>
      </dgm:t>
    </dgm:pt>
    <dgm:pt modelId="{6ED2D14E-7948-4004-A6A0-458497358F44}" type="sibTrans" cxnId="{4C9124B7-F354-427A-8A6A-69B903FF4D8A}">
      <dgm:prSet/>
      <dgm:spPr/>
      <dgm:t>
        <a:bodyPr/>
        <a:lstStyle/>
        <a:p>
          <a:endParaRPr lang="en-GB"/>
        </a:p>
      </dgm:t>
    </dgm:pt>
    <dgm:pt modelId="{6CA1DC4B-79F5-4274-AD59-0BD09DE9AC13}">
      <dgm:prSet phldrT="[Text]"/>
      <dgm:spPr/>
      <dgm:t>
        <a:bodyPr/>
        <a:lstStyle/>
        <a:p>
          <a:r>
            <a:rPr lang="en-US" dirty="0" err="1"/>
            <a:t>Réutilisable</a:t>
          </a:r>
          <a:endParaRPr lang="en-GB" dirty="0"/>
        </a:p>
      </dgm:t>
    </dgm:pt>
    <dgm:pt modelId="{EE6DF1D7-014B-48DD-88B3-F164E182DE22}" type="parTrans" cxnId="{31F33BCA-86E8-41DB-BD06-5EA96EA08969}">
      <dgm:prSet/>
      <dgm:spPr/>
      <dgm:t>
        <a:bodyPr/>
        <a:lstStyle/>
        <a:p>
          <a:endParaRPr lang="en-GB"/>
        </a:p>
      </dgm:t>
    </dgm:pt>
    <dgm:pt modelId="{CFB4F6C1-695F-4995-9BDF-D6A7A8688006}" type="sibTrans" cxnId="{31F33BCA-86E8-41DB-BD06-5EA96EA08969}">
      <dgm:prSet/>
      <dgm:spPr/>
      <dgm:t>
        <a:bodyPr/>
        <a:lstStyle/>
        <a:p>
          <a:endParaRPr lang="en-GB"/>
        </a:p>
      </dgm:t>
    </dgm:pt>
    <dgm:pt modelId="{D7713399-4EF4-4CC4-84AE-D5756C65E769}" type="pres">
      <dgm:prSet presAssocID="{99E7327E-383E-4E7A-8509-2324EF9866CB}" presName="diagram" presStyleCnt="0">
        <dgm:presLayoutVars>
          <dgm:dir/>
          <dgm:animLvl val="lvl"/>
          <dgm:resizeHandles val="exact"/>
        </dgm:presLayoutVars>
      </dgm:prSet>
      <dgm:spPr/>
    </dgm:pt>
    <dgm:pt modelId="{FCC853B2-72E9-4250-A54F-9071BE52579E}" type="pres">
      <dgm:prSet presAssocID="{2F23CB58-FBD3-41CD-BBB6-4BEC22ACBC1B}" presName="compNode" presStyleCnt="0"/>
      <dgm:spPr/>
    </dgm:pt>
    <dgm:pt modelId="{923E4428-0DB4-4C24-B1CB-803E76B245D3}" type="pres">
      <dgm:prSet presAssocID="{2F23CB58-FBD3-41CD-BBB6-4BEC22ACBC1B}" presName="childRect" presStyleLbl="bgAcc1" presStyleIdx="0" presStyleCnt="6">
        <dgm:presLayoutVars>
          <dgm:bulletEnabled val="1"/>
        </dgm:presLayoutVars>
      </dgm:prSet>
      <dgm:spPr>
        <a:blipFill rotWithShape="0">
          <a:blip xmlns:r="http://schemas.openxmlformats.org/officeDocument/2006/relationships" r:embed="rId1"/>
          <a:stretch>
            <a:fillRect/>
          </a:stretch>
        </a:blipFill>
      </dgm:spPr>
    </dgm:pt>
    <dgm:pt modelId="{B4C0C672-8FD7-4B59-9EEB-37B18E14BE9C}" type="pres">
      <dgm:prSet presAssocID="{2F23CB58-FBD3-41CD-BBB6-4BEC22ACBC1B}" presName="parentText" presStyleLbl="node1" presStyleIdx="0" presStyleCnt="0">
        <dgm:presLayoutVars>
          <dgm:chMax val="0"/>
          <dgm:bulletEnabled val="1"/>
        </dgm:presLayoutVars>
      </dgm:prSet>
      <dgm:spPr/>
    </dgm:pt>
    <dgm:pt modelId="{8AAA2291-64B1-479B-823F-4B10D9253B6A}" type="pres">
      <dgm:prSet presAssocID="{2F23CB58-FBD3-41CD-BBB6-4BEC22ACBC1B}" presName="parentRect" presStyleLbl="alignNode1" presStyleIdx="0" presStyleCnt="6"/>
      <dgm:spPr/>
    </dgm:pt>
    <dgm:pt modelId="{3CA99B64-AB25-4556-89D6-BAE077CB01DE}" type="pres">
      <dgm:prSet presAssocID="{2F23CB58-FBD3-41CD-BBB6-4BEC22ACBC1B}" presName="adorn" presStyleLbl="fgAccFollowNode1" presStyleIdx="0" presStyleCnt="6"/>
      <dgm:spPr>
        <a:blipFill rotWithShape="0">
          <a:blip xmlns:r="http://schemas.openxmlformats.org/officeDocument/2006/relationships" r:embed="rId1"/>
          <a:stretch>
            <a:fillRect/>
          </a:stretch>
        </a:blipFill>
      </dgm:spPr>
    </dgm:pt>
    <dgm:pt modelId="{3786B78B-CA61-4F07-B307-1774E269CDE5}" type="pres">
      <dgm:prSet presAssocID="{B472EF10-691D-4FE2-BE45-4C9891566471}" presName="sibTrans" presStyleLbl="sibTrans2D1" presStyleIdx="0" presStyleCnt="0"/>
      <dgm:spPr/>
    </dgm:pt>
    <dgm:pt modelId="{8FEB6160-81AB-4863-9725-061378EF655D}" type="pres">
      <dgm:prSet presAssocID="{5C1231C5-C390-4B89-BB0D-68DAAF712D2B}" presName="compNode" presStyleCnt="0"/>
      <dgm:spPr/>
    </dgm:pt>
    <dgm:pt modelId="{ACA9F7C8-D6DC-4FB7-BEB0-E1C0104FC21E}" type="pres">
      <dgm:prSet presAssocID="{5C1231C5-C390-4B89-BB0D-68DAAF712D2B}" presName="childRect" presStyleLbl="bgAcc1" presStyleIdx="1" presStyleCnt="6">
        <dgm:presLayoutVars>
          <dgm:bulletEnabled val="1"/>
        </dgm:presLayoutVars>
      </dgm:prSet>
      <dgm:spPr>
        <a:blipFill rotWithShape="0">
          <a:blip xmlns:r="http://schemas.openxmlformats.org/officeDocument/2006/relationships" r:embed="rId2"/>
          <a:stretch>
            <a:fillRect/>
          </a:stretch>
        </a:blipFill>
      </dgm:spPr>
    </dgm:pt>
    <dgm:pt modelId="{EC12DD89-895E-4996-B690-DE4BC970052A}" type="pres">
      <dgm:prSet presAssocID="{5C1231C5-C390-4B89-BB0D-68DAAF712D2B}" presName="parentText" presStyleLbl="node1" presStyleIdx="0" presStyleCnt="0">
        <dgm:presLayoutVars>
          <dgm:chMax val="0"/>
          <dgm:bulletEnabled val="1"/>
        </dgm:presLayoutVars>
      </dgm:prSet>
      <dgm:spPr/>
    </dgm:pt>
    <dgm:pt modelId="{92A126FA-C27B-465A-8242-CB48C5F3461C}" type="pres">
      <dgm:prSet presAssocID="{5C1231C5-C390-4B89-BB0D-68DAAF712D2B}" presName="parentRect" presStyleLbl="alignNode1" presStyleIdx="1" presStyleCnt="6"/>
      <dgm:spPr/>
    </dgm:pt>
    <dgm:pt modelId="{C5A50A67-01F3-494B-BC89-2073C5A296FC}" type="pres">
      <dgm:prSet presAssocID="{5C1231C5-C390-4B89-BB0D-68DAAF712D2B}" presName="adorn" presStyleLbl="fgAccFollowNode1" presStyleIdx="1" presStyleCnt="6"/>
      <dgm:spPr>
        <a:blipFill rotWithShape="0">
          <a:blip xmlns:r="http://schemas.openxmlformats.org/officeDocument/2006/relationships" r:embed="rId2"/>
          <a:stretch>
            <a:fillRect/>
          </a:stretch>
        </a:blipFill>
      </dgm:spPr>
    </dgm:pt>
    <dgm:pt modelId="{74F123CF-B10D-44AF-9168-DF8AE2C58A76}" type="pres">
      <dgm:prSet presAssocID="{F81B194C-2FBC-4BE0-9B4F-55D0E352D219}" presName="sibTrans" presStyleLbl="sibTrans2D1" presStyleIdx="0" presStyleCnt="0"/>
      <dgm:spPr/>
    </dgm:pt>
    <dgm:pt modelId="{18436974-ABEB-48E0-A82E-360C1A5B61E3}" type="pres">
      <dgm:prSet presAssocID="{D7A7F722-C6A0-4A36-8B77-2E1A3CBE118D}" presName="compNode" presStyleCnt="0"/>
      <dgm:spPr/>
    </dgm:pt>
    <dgm:pt modelId="{4105EF04-E491-48BD-83DD-D0328B853075}" type="pres">
      <dgm:prSet presAssocID="{D7A7F722-C6A0-4A36-8B77-2E1A3CBE118D}" presName="childRect" presStyleLbl="bgAcc1" presStyleIdx="2" presStyleCnt="6">
        <dgm:presLayoutVars>
          <dgm:bulletEnabled val="1"/>
        </dgm:presLayoutVars>
      </dgm:prSet>
      <dgm:spPr>
        <a:blipFill rotWithShape="0">
          <a:blip xmlns:r="http://schemas.openxmlformats.org/officeDocument/2006/relationships" r:embed="rId3"/>
          <a:stretch>
            <a:fillRect/>
          </a:stretch>
        </a:blipFill>
      </dgm:spPr>
    </dgm:pt>
    <dgm:pt modelId="{7DD04B16-7BAD-455C-9A58-603E4B95DEC8}" type="pres">
      <dgm:prSet presAssocID="{D7A7F722-C6A0-4A36-8B77-2E1A3CBE118D}" presName="parentText" presStyleLbl="node1" presStyleIdx="0" presStyleCnt="0">
        <dgm:presLayoutVars>
          <dgm:chMax val="0"/>
          <dgm:bulletEnabled val="1"/>
        </dgm:presLayoutVars>
      </dgm:prSet>
      <dgm:spPr/>
    </dgm:pt>
    <dgm:pt modelId="{C6118C84-D27B-4164-81BA-CF7625B7D393}" type="pres">
      <dgm:prSet presAssocID="{D7A7F722-C6A0-4A36-8B77-2E1A3CBE118D}" presName="parentRect" presStyleLbl="alignNode1" presStyleIdx="2" presStyleCnt="6"/>
      <dgm:spPr/>
    </dgm:pt>
    <dgm:pt modelId="{ACBC3706-D49F-4793-B7EF-AF5B74B340A5}" type="pres">
      <dgm:prSet presAssocID="{D7A7F722-C6A0-4A36-8B77-2E1A3CBE118D}" presName="adorn" presStyleLbl="fgAccFollowNode1" presStyleIdx="2" presStyleCnt="6"/>
      <dgm:spPr>
        <a:blipFill rotWithShape="0">
          <a:blip xmlns:r="http://schemas.openxmlformats.org/officeDocument/2006/relationships" r:embed="rId3"/>
          <a:stretch>
            <a:fillRect/>
          </a:stretch>
        </a:blipFill>
      </dgm:spPr>
    </dgm:pt>
    <dgm:pt modelId="{33343AFF-9E9F-4733-860B-273A16D536B9}" type="pres">
      <dgm:prSet presAssocID="{7791832C-8651-4E70-89FB-987B4A09CADC}" presName="sibTrans" presStyleLbl="sibTrans2D1" presStyleIdx="0" presStyleCnt="0"/>
      <dgm:spPr/>
    </dgm:pt>
    <dgm:pt modelId="{660141CB-A51E-4869-B1D3-BD92A8F618F9}" type="pres">
      <dgm:prSet presAssocID="{FC04AE8E-DE18-4F68-B76A-056AD93E9CC4}" presName="compNode" presStyleCnt="0"/>
      <dgm:spPr/>
    </dgm:pt>
    <dgm:pt modelId="{0F677C4F-F9BF-42CD-A8AC-EFF5F1B1E5B3}" type="pres">
      <dgm:prSet presAssocID="{FC04AE8E-DE18-4F68-B76A-056AD93E9CC4}" presName="childRect" presStyleLbl="bgAcc1" presStyleIdx="3" presStyleCnt="6">
        <dgm:presLayoutVars>
          <dgm:bulletEnabled val="1"/>
        </dgm:presLayoutVars>
      </dgm:prSet>
      <dgm:spPr>
        <a:blipFill rotWithShape="0">
          <a:blip xmlns:r="http://schemas.openxmlformats.org/officeDocument/2006/relationships" r:embed="rId4"/>
          <a:stretch>
            <a:fillRect/>
          </a:stretch>
        </a:blipFill>
      </dgm:spPr>
    </dgm:pt>
    <dgm:pt modelId="{7BABBC8F-5514-4FAD-8DBC-C1A36D152E6E}" type="pres">
      <dgm:prSet presAssocID="{FC04AE8E-DE18-4F68-B76A-056AD93E9CC4}" presName="parentText" presStyleLbl="node1" presStyleIdx="0" presStyleCnt="0">
        <dgm:presLayoutVars>
          <dgm:chMax val="0"/>
          <dgm:bulletEnabled val="1"/>
        </dgm:presLayoutVars>
      </dgm:prSet>
      <dgm:spPr/>
    </dgm:pt>
    <dgm:pt modelId="{86A6F841-7918-4D20-A195-F5171BBA7EF5}" type="pres">
      <dgm:prSet presAssocID="{FC04AE8E-DE18-4F68-B76A-056AD93E9CC4}" presName="parentRect" presStyleLbl="alignNode1" presStyleIdx="3" presStyleCnt="6"/>
      <dgm:spPr/>
    </dgm:pt>
    <dgm:pt modelId="{40B1B9E2-062A-496B-915D-CBFBE3287224}" type="pres">
      <dgm:prSet presAssocID="{FC04AE8E-DE18-4F68-B76A-056AD93E9CC4}" presName="adorn" presStyleLbl="fgAccFollowNode1" presStyleIdx="3" presStyleCnt="6"/>
      <dgm:spPr>
        <a:blipFill rotWithShape="0">
          <a:blip xmlns:r="http://schemas.openxmlformats.org/officeDocument/2006/relationships" r:embed="rId4"/>
          <a:stretch>
            <a:fillRect/>
          </a:stretch>
        </a:blipFill>
      </dgm:spPr>
    </dgm:pt>
    <dgm:pt modelId="{2149C282-D292-4AF4-87A3-E86D33E59A9F}" type="pres">
      <dgm:prSet presAssocID="{F76559B2-BCFD-4CAE-88AC-A8737874AD67}" presName="sibTrans" presStyleLbl="sibTrans2D1" presStyleIdx="0" presStyleCnt="0"/>
      <dgm:spPr/>
    </dgm:pt>
    <dgm:pt modelId="{F4BAA785-9248-45B3-A8BD-4BD4D66E586D}" type="pres">
      <dgm:prSet presAssocID="{74EB8243-0EC1-4F4A-A648-A96A60810E1D}" presName="compNode" presStyleCnt="0"/>
      <dgm:spPr/>
    </dgm:pt>
    <dgm:pt modelId="{E18AA26F-186A-4437-AD68-1227F80CE824}" type="pres">
      <dgm:prSet presAssocID="{74EB8243-0EC1-4F4A-A648-A96A60810E1D}" presName="childRect" presStyleLbl="bgAcc1" presStyleIdx="4" presStyleCnt="6">
        <dgm:presLayoutVars>
          <dgm:bulletEnabled val="1"/>
        </dgm:presLayoutVars>
      </dgm:prSet>
      <dgm:spPr>
        <a:blipFill rotWithShape="0">
          <a:blip xmlns:r="http://schemas.openxmlformats.org/officeDocument/2006/relationships" r:embed="rId5"/>
          <a:stretch>
            <a:fillRect/>
          </a:stretch>
        </a:blipFill>
      </dgm:spPr>
    </dgm:pt>
    <dgm:pt modelId="{D14C08E9-1B0B-40B0-8884-F6D05AFB0A95}" type="pres">
      <dgm:prSet presAssocID="{74EB8243-0EC1-4F4A-A648-A96A60810E1D}" presName="parentText" presStyleLbl="node1" presStyleIdx="0" presStyleCnt="0">
        <dgm:presLayoutVars>
          <dgm:chMax val="0"/>
          <dgm:bulletEnabled val="1"/>
        </dgm:presLayoutVars>
      </dgm:prSet>
      <dgm:spPr/>
    </dgm:pt>
    <dgm:pt modelId="{9B51014F-94CC-4190-94F4-7DC37DC9835E}" type="pres">
      <dgm:prSet presAssocID="{74EB8243-0EC1-4F4A-A648-A96A60810E1D}" presName="parentRect" presStyleLbl="alignNode1" presStyleIdx="4" presStyleCnt="6"/>
      <dgm:spPr/>
    </dgm:pt>
    <dgm:pt modelId="{C94625E4-5403-49EA-9E0E-DB73353D526A}" type="pres">
      <dgm:prSet presAssocID="{74EB8243-0EC1-4F4A-A648-A96A60810E1D}" presName="adorn" presStyleLbl="fgAccFollowNode1" presStyleIdx="4" presStyleCnt="6"/>
      <dgm:spPr>
        <a:blipFill rotWithShape="0">
          <a:blip xmlns:r="http://schemas.openxmlformats.org/officeDocument/2006/relationships" r:embed="rId5"/>
          <a:stretch>
            <a:fillRect/>
          </a:stretch>
        </a:blipFill>
      </dgm:spPr>
    </dgm:pt>
    <dgm:pt modelId="{DFC31368-6DAE-4A8B-833C-D947DF0F24A0}" type="pres">
      <dgm:prSet presAssocID="{6ED2D14E-7948-4004-A6A0-458497358F44}" presName="sibTrans" presStyleLbl="sibTrans2D1" presStyleIdx="0" presStyleCnt="0"/>
      <dgm:spPr/>
    </dgm:pt>
    <dgm:pt modelId="{E79D49F4-2994-4DE7-8217-683F5006D894}" type="pres">
      <dgm:prSet presAssocID="{6CA1DC4B-79F5-4274-AD59-0BD09DE9AC13}" presName="compNode" presStyleCnt="0"/>
      <dgm:spPr/>
    </dgm:pt>
    <dgm:pt modelId="{5DFAF726-AB0B-425C-8FE6-037D95D2B06D}" type="pres">
      <dgm:prSet presAssocID="{6CA1DC4B-79F5-4274-AD59-0BD09DE9AC13}" presName="childRect" presStyleLbl="bgAcc1" presStyleIdx="5" presStyleCnt="6">
        <dgm:presLayoutVars>
          <dgm:bulletEnabled val="1"/>
        </dgm:presLayoutVars>
      </dgm:prSet>
      <dgm:spPr>
        <a:blipFill rotWithShape="0">
          <a:blip xmlns:r="http://schemas.openxmlformats.org/officeDocument/2006/relationships" r:embed="rId6"/>
          <a:stretch>
            <a:fillRect/>
          </a:stretch>
        </a:blipFill>
      </dgm:spPr>
    </dgm:pt>
    <dgm:pt modelId="{9F62713F-5F2F-4D25-BFCB-DA78CDD4B53A}" type="pres">
      <dgm:prSet presAssocID="{6CA1DC4B-79F5-4274-AD59-0BD09DE9AC13}" presName="parentText" presStyleLbl="node1" presStyleIdx="0" presStyleCnt="0">
        <dgm:presLayoutVars>
          <dgm:chMax val="0"/>
          <dgm:bulletEnabled val="1"/>
        </dgm:presLayoutVars>
      </dgm:prSet>
      <dgm:spPr/>
    </dgm:pt>
    <dgm:pt modelId="{BD25EBCF-2E6F-4CBB-B77E-D918312E9D1F}" type="pres">
      <dgm:prSet presAssocID="{6CA1DC4B-79F5-4274-AD59-0BD09DE9AC13}" presName="parentRect" presStyleLbl="alignNode1" presStyleIdx="5" presStyleCnt="6"/>
      <dgm:spPr/>
    </dgm:pt>
    <dgm:pt modelId="{88E0A710-8EBA-42E6-A0BD-4E8FEC62F638}" type="pres">
      <dgm:prSet presAssocID="{6CA1DC4B-79F5-4274-AD59-0BD09DE9AC13}" presName="adorn" presStyleLbl="fgAccFollowNode1" presStyleIdx="5" presStyleCnt="6"/>
      <dgm:spPr>
        <a:blipFill rotWithShape="0">
          <a:blip xmlns:r="http://schemas.openxmlformats.org/officeDocument/2006/relationships" r:embed="rId6"/>
          <a:stretch>
            <a:fillRect/>
          </a:stretch>
        </a:blipFill>
      </dgm:spPr>
    </dgm:pt>
  </dgm:ptLst>
  <dgm:cxnLst>
    <dgm:cxn modelId="{64F8B203-FDF4-497D-85A3-21ACEF848F71}" type="presOf" srcId="{FC04AE8E-DE18-4F68-B76A-056AD93E9CC4}" destId="{86A6F841-7918-4D20-A195-F5171BBA7EF5}" srcOrd="1" destOrd="0" presId="urn:microsoft.com/office/officeart/2005/8/layout/bList2#2"/>
    <dgm:cxn modelId="{5493BF06-AAFA-4210-93F3-21D15CBD2606}" type="presOf" srcId="{99E7327E-383E-4E7A-8509-2324EF9866CB}" destId="{D7713399-4EF4-4CC4-84AE-D5756C65E769}" srcOrd="0" destOrd="0" presId="urn:microsoft.com/office/officeart/2005/8/layout/bList2#2"/>
    <dgm:cxn modelId="{4BC3821B-E772-497D-A596-B1750EA2E593}" type="presOf" srcId="{6CA1DC4B-79F5-4274-AD59-0BD09DE9AC13}" destId="{BD25EBCF-2E6F-4CBB-B77E-D918312E9D1F}" srcOrd="1" destOrd="0" presId="urn:microsoft.com/office/officeart/2005/8/layout/bList2#2"/>
    <dgm:cxn modelId="{C8234421-A4FC-400C-AB36-641FB7D4BAC6}" type="presOf" srcId="{5C1231C5-C390-4B89-BB0D-68DAAF712D2B}" destId="{EC12DD89-895E-4996-B690-DE4BC970052A}" srcOrd="0" destOrd="0" presId="urn:microsoft.com/office/officeart/2005/8/layout/bList2#2"/>
    <dgm:cxn modelId="{FDEE8130-455F-4689-A33C-FA0D5AFC5C23}" type="presOf" srcId="{2F23CB58-FBD3-41CD-BBB6-4BEC22ACBC1B}" destId="{8AAA2291-64B1-479B-823F-4B10D9253B6A}" srcOrd="1" destOrd="0" presId="urn:microsoft.com/office/officeart/2005/8/layout/bList2#2"/>
    <dgm:cxn modelId="{36FE9A34-DB7C-4F35-8091-E413360048C0}" srcId="{99E7327E-383E-4E7A-8509-2324EF9866CB}" destId="{FC04AE8E-DE18-4F68-B76A-056AD93E9CC4}" srcOrd="3" destOrd="0" parTransId="{855A0AEA-D6AD-41DC-AFF4-561B17DE2942}" sibTransId="{F76559B2-BCFD-4CAE-88AC-A8737874AD67}"/>
    <dgm:cxn modelId="{8E60A936-DE95-4272-9399-6056207DD19A}" type="presOf" srcId="{D7A7F722-C6A0-4A36-8B77-2E1A3CBE118D}" destId="{C6118C84-D27B-4164-81BA-CF7625B7D393}" srcOrd="1" destOrd="0" presId="urn:microsoft.com/office/officeart/2005/8/layout/bList2#2"/>
    <dgm:cxn modelId="{AC0BBF5F-C66B-49A4-AA6A-2839DC35F4CD}" type="presOf" srcId="{5C1231C5-C390-4B89-BB0D-68DAAF712D2B}" destId="{92A126FA-C27B-465A-8242-CB48C5F3461C}" srcOrd="1" destOrd="0" presId="urn:microsoft.com/office/officeart/2005/8/layout/bList2#2"/>
    <dgm:cxn modelId="{234F5261-AB33-4F43-831D-76E255F5129E}" type="presOf" srcId="{FC04AE8E-DE18-4F68-B76A-056AD93E9CC4}" destId="{7BABBC8F-5514-4FAD-8DBC-C1A36D152E6E}" srcOrd="0" destOrd="0" presId="urn:microsoft.com/office/officeart/2005/8/layout/bList2#2"/>
    <dgm:cxn modelId="{FBF0B143-87C2-49B9-A6DE-470F89C79B33}" type="presOf" srcId="{F81B194C-2FBC-4BE0-9B4F-55D0E352D219}" destId="{74F123CF-B10D-44AF-9168-DF8AE2C58A76}" srcOrd="0" destOrd="0" presId="urn:microsoft.com/office/officeart/2005/8/layout/bList2#2"/>
    <dgm:cxn modelId="{4792626A-5C8B-4513-8E57-B8CBEFD70BF5}" type="presOf" srcId="{D7A7F722-C6A0-4A36-8B77-2E1A3CBE118D}" destId="{7DD04B16-7BAD-455C-9A58-603E4B95DEC8}" srcOrd="0" destOrd="0" presId="urn:microsoft.com/office/officeart/2005/8/layout/bList2#2"/>
    <dgm:cxn modelId="{20807173-AF0F-4C0D-A723-958A2450667A}" type="presOf" srcId="{2F23CB58-FBD3-41CD-BBB6-4BEC22ACBC1B}" destId="{B4C0C672-8FD7-4B59-9EEB-37B18E14BE9C}" srcOrd="0" destOrd="0" presId="urn:microsoft.com/office/officeart/2005/8/layout/bList2#2"/>
    <dgm:cxn modelId="{F16C7175-A8F2-44DD-B5B3-27C29AF1D4FC}" srcId="{99E7327E-383E-4E7A-8509-2324EF9866CB}" destId="{5C1231C5-C390-4B89-BB0D-68DAAF712D2B}" srcOrd="1" destOrd="0" parTransId="{C0D3B7A1-DF27-4920-8AD4-5AF24605DEDD}" sibTransId="{F81B194C-2FBC-4BE0-9B4F-55D0E352D219}"/>
    <dgm:cxn modelId="{8FEB6D85-7CFB-4894-AA04-51183C3BA32C}" type="presOf" srcId="{F76559B2-BCFD-4CAE-88AC-A8737874AD67}" destId="{2149C282-D292-4AF4-87A3-E86D33E59A9F}" srcOrd="0" destOrd="0" presId="urn:microsoft.com/office/officeart/2005/8/layout/bList2#2"/>
    <dgm:cxn modelId="{FD12EEB3-63E2-49D1-89D7-7C6BFEA41D1D}" type="presOf" srcId="{7791832C-8651-4E70-89FB-987B4A09CADC}" destId="{33343AFF-9E9F-4733-860B-273A16D536B9}" srcOrd="0" destOrd="0" presId="urn:microsoft.com/office/officeart/2005/8/layout/bList2#2"/>
    <dgm:cxn modelId="{4C9124B7-F354-427A-8A6A-69B903FF4D8A}" srcId="{99E7327E-383E-4E7A-8509-2324EF9866CB}" destId="{74EB8243-0EC1-4F4A-A648-A96A60810E1D}" srcOrd="4" destOrd="0" parTransId="{70A3CB0F-267B-4DB8-B37E-8FC1BBA03CD1}" sibTransId="{6ED2D14E-7948-4004-A6A0-458497358F44}"/>
    <dgm:cxn modelId="{A37DBAB8-C77D-47AF-8E9D-24840945DEA2}" type="presOf" srcId="{B472EF10-691D-4FE2-BE45-4C9891566471}" destId="{3786B78B-CA61-4F07-B307-1774E269CDE5}" srcOrd="0" destOrd="0" presId="urn:microsoft.com/office/officeart/2005/8/layout/bList2#2"/>
    <dgm:cxn modelId="{31F33BCA-86E8-41DB-BD06-5EA96EA08969}" srcId="{99E7327E-383E-4E7A-8509-2324EF9866CB}" destId="{6CA1DC4B-79F5-4274-AD59-0BD09DE9AC13}" srcOrd="5" destOrd="0" parTransId="{EE6DF1D7-014B-48DD-88B3-F164E182DE22}" sibTransId="{CFB4F6C1-695F-4995-9BDF-D6A7A8688006}"/>
    <dgm:cxn modelId="{A77C3FDC-FF35-4363-A577-EF3BA4A8CB49}" srcId="{99E7327E-383E-4E7A-8509-2324EF9866CB}" destId="{D7A7F722-C6A0-4A36-8B77-2E1A3CBE118D}" srcOrd="2" destOrd="0" parTransId="{474C9656-E1DE-42C2-AFBA-917D5FBE95EC}" sibTransId="{7791832C-8651-4E70-89FB-987B4A09CADC}"/>
    <dgm:cxn modelId="{2E625FE3-C5C8-4154-8F71-1CCB74C61435}" type="presOf" srcId="{6CA1DC4B-79F5-4274-AD59-0BD09DE9AC13}" destId="{9F62713F-5F2F-4D25-BFCB-DA78CDD4B53A}" srcOrd="0" destOrd="0" presId="urn:microsoft.com/office/officeart/2005/8/layout/bList2#2"/>
    <dgm:cxn modelId="{B4AC85E3-9412-4F00-9232-7289853EAB51}" type="presOf" srcId="{74EB8243-0EC1-4F4A-A648-A96A60810E1D}" destId="{D14C08E9-1B0B-40B0-8884-F6D05AFB0A95}" srcOrd="0" destOrd="0" presId="urn:microsoft.com/office/officeart/2005/8/layout/bList2#2"/>
    <dgm:cxn modelId="{9A7A84F4-C5FC-4FDF-BA5A-D01494BCB5B8}" srcId="{99E7327E-383E-4E7A-8509-2324EF9866CB}" destId="{2F23CB58-FBD3-41CD-BBB6-4BEC22ACBC1B}" srcOrd="0" destOrd="0" parTransId="{7242B36F-92FC-45D3-A493-6AFC3C572A40}" sibTransId="{B472EF10-691D-4FE2-BE45-4C9891566471}"/>
    <dgm:cxn modelId="{C4D256F7-C3BB-4553-931E-42DD51A3A79C}" type="presOf" srcId="{74EB8243-0EC1-4F4A-A648-A96A60810E1D}" destId="{9B51014F-94CC-4190-94F4-7DC37DC9835E}" srcOrd="1" destOrd="0" presId="urn:microsoft.com/office/officeart/2005/8/layout/bList2#2"/>
    <dgm:cxn modelId="{BFDE4EF9-4562-461A-BF4D-A73F9E5CB892}" type="presOf" srcId="{6ED2D14E-7948-4004-A6A0-458497358F44}" destId="{DFC31368-6DAE-4A8B-833C-D947DF0F24A0}" srcOrd="0" destOrd="0" presId="urn:microsoft.com/office/officeart/2005/8/layout/bList2#2"/>
    <dgm:cxn modelId="{B0E7DE79-D63C-4AC7-8831-1B7A6B77EBFD}" type="presParOf" srcId="{D7713399-4EF4-4CC4-84AE-D5756C65E769}" destId="{FCC853B2-72E9-4250-A54F-9071BE52579E}" srcOrd="0" destOrd="0" presId="urn:microsoft.com/office/officeart/2005/8/layout/bList2#2"/>
    <dgm:cxn modelId="{09D25988-0D47-45BF-B534-B78DF0DD05F3}" type="presParOf" srcId="{FCC853B2-72E9-4250-A54F-9071BE52579E}" destId="{923E4428-0DB4-4C24-B1CB-803E76B245D3}" srcOrd="0" destOrd="0" presId="urn:microsoft.com/office/officeart/2005/8/layout/bList2#2"/>
    <dgm:cxn modelId="{4691D055-31ED-4840-87F5-735D48401353}" type="presParOf" srcId="{FCC853B2-72E9-4250-A54F-9071BE52579E}" destId="{B4C0C672-8FD7-4B59-9EEB-37B18E14BE9C}" srcOrd="1" destOrd="0" presId="urn:microsoft.com/office/officeart/2005/8/layout/bList2#2"/>
    <dgm:cxn modelId="{103F89F2-16D8-400C-ACD3-9C7B17F10891}" type="presParOf" srcId="{FCC853B2-72E9-4250-A54F-9071BE52579E}" destId="{8AAA2291-64B1-479B-823F-4B10D9253B6A}" srcOrd="2" destOrd="0" presId="urn:microsoft.com/office/officeart/2005/8/layout/bList2#2"/>
    <dgm:cxn modelId="{78658F94-6B0C-490C-9940-0985590A8D2D}" type="presParOf" srcId="{FCC853B2-72E9-4250-A54F-9071BE52579E}" destId="{3CA99B64-AB25-4556-89D6-BAE077CB01DE}" srcOrd="3" destOrd="0" presId="urn:microsoft.com/office/officeart/2005/8/layout/bList2#2"/>
    <dgm:cxn modelId="{34B1E378-B127-4497-8F0F-6E6ACCEBCC8B}" type="presParOf" srcId="{D7713399-4EF4-4CC4-84AE-D5756C65E769}" destId="{3786B78B-CA61-4F07-B307-1774E269CDE5}" srcOrd="1" destOrd="0" presId="urn:microsoft.com/office/officeart/2005/8/layout/bList2#2"/>
    <dgm:cxn modelId="{031D500C-ADEB-44B6-98CC-41A34039B8A6}" type="presParOf" srcId="{D7713399-4EF4-4CC4-84AE-D5756C65E769}" destId="{8FEB6160-81AB-4863-9725-061378EF655D}" srcOrd="2" destOrd="0" presId="urn:microsoft.com/office/officeart/2005/8/layout/bList2#2"/>
    <dgm:cxn modelId="{C8EA3885-26B9-433F-AE3C-3CE616B1DE1C}" type="presParOf" srcId="{8FEB6160-81AB-4863-9725-061378EF655D}" destId="{ACA9F7C8-D6DC-4FB7-BEB0-E1C0104FC21E}" srcOrd="0" destOrd="0" presId="urn:microsoft.com/office/officeart/2005/8/layout/bList2#2"/>
    <dgm:cxn modelId="{D31C05DE-E229-4A09-A6C0-CD0FF40398E0}" type="presParOf" srcId="{8FEB6160-81AB-4863-9725-061378EF655D}" destId="{EC12DD89-895E-4996-B690-DE4BC970052A}" srcOrd="1" destOrd="0" presId="urn:microsoft.com/office/officeart/2005/8/layout/bList2#2"/>
    <dgm:cxn modelId="{80CE4A7B-A6C0-49F6-BC01-F8C55036C09D}" type="presParOf" srcId="{8FEB6160-81AB-4863-9725-061378EF655D}" destId="{92A126FA-C27B-465A-8242-CB48C5F3461C}" srcOrd="2" destOrd="0" presId="urn:microsoft.com/office/officeart/2005/8/layout/bList2#2"/>
    <dgm:cxn modelId="{1CE64D41-30DF-4E4B-893F-8C4A3081647F}" type="presParOf" srcId="{8FEB6160-81AB-4863-9725-061378EF655D}" destId="{C5A50A67-01F3-494B-BC89-2073C5A296FC}" srcOrd="3" destOrd="0" presId="urn:microsoft.com/office/officeart/2005/8/layout/bList2#2"/>
    <dgm:cxn modelId="{AB2DA08E-E11C-47BE-A73B-A7D8F472F481}" type="presParOf" srcId="{D7713399-4EF4-4CC4-84AE-D5756C65E769}" destId="{74F123CF-B10D-44AF-9168-DF8AE2C58A76}" srcOrd="3" destOrd="0" presId="urn:microsoft.com/office/officeart/2005/8/layout/bList2#2"/>
    <dgm:cxn modelId="{48223021-DAC3-4B8F-BB72-57E9C0EDB656}" type="presParOf" srcId="{D7713399-4EF4-4CC4-84AE-D5756C65E769}" destId="{18436974-ABEB-48E0-A82E-360C1A5B61E3}" srcOrd="4" destOrd="0" presId="urn:microsoft.com/office/officeart/2005/8/layout/bList2#2"/>
    <dgm:cxn modelId="{63D7EBD3-58DA-4B28-9499-649FE279B674}" type="presParOf" srcId="{18436974-ABEB-48E0-A82E-360C1A5B61E3}" destId="{4105EF04-E491-48BD-83DD-D0328B853075}" srcOrd="0" destOrd="0" presId="urn:microsoft.com/office/officeart/2005/8/layout/bList2#2"/>
    <dgm:cxn modelId="{834BE9A4-2F60-48A5-BC3C-1888C41E4EB0}" type="presParOf" srcId="{18436974-ABEB-48E0-A82E-360C1A5B61E3}" destId="{7DD04B16-7BAD-455C-9A58-603E4B95DEC8}" srcOrd="1" destOrd="0" presId="urn:microsoft.com/office/officeart/2005/8/layout/bList2#2"/>
    <dgm:cxn modelId="{EAA060D0-87CD-4D34-9AFB-5386D553BAAD}" type="presParOf" srcId="{18436974-ABEB-48E0-A82E-360C1A5B61E3}" destId="{C6118C84-D27B-4164-81BA-CF7625B7D393}" srcOrd="2" destOrd="0" presId="urn:microsoft.com/office/officeart/2005/8/layout/bList2#2"/>
    <dgm:cxn modelId="{340AD5DC-1AD7-4B14-AEA7-98B1D661262A}" type="presParOf" srcId="{18436974-ABEB-48E0-A82E-360C1A5B61E3}" destId="{ACBC3706-D49F-4793-B7EF-AF5B74B340A5}" srcOrd="3" destOrd="0" presId="urn:microsoft.com/office/officeart/2005/8/layout/bList2#2"/>
    <dgm:cxn modelId="{065AFC26-0C71-4445-A89D-7D1EAFA81E4E}" type="presParOf" srcId="{D7713399-4EF4-4CC4-84AE-D5756C65E769}" destId="{33343AFF-9E9F-4733-860B-273A16D536B9}" srcOrd="5" destOrd="0" presId="urn:microsoft.com/office/officeart/2005/8/layout/bList2#2"/>
    <dgm:cxn modelId="{1F89767C-6FB4-4DB5-9EDE-B6D7CFA3A9BD}" type="presParOf" srcId="{D7713399-4EF4-4CC4-84AE-D5756C65E769}" destId="{660141CB-A51E-4869-B1D3-BD92A8F618F9}" srcOrd="6" destOrd="0" presId="urn:microsoft.com/office/officeart/2005/8/layout/bList2#2"/>
    <dgm:cxn modelId="{95477D1B-FDC8-4AFA-BFE5-026C0269F7F3}" type="presParOf" srcId="{660141CB-A51E-4869-B1D3-BD92A8F618F9}" destId="{0F677C4F-F9BF-42CD-A8AC-EFF5F1B1E5B3}" srcOrd="0" destOrd="0" presId="urn:microsoft.com/office/officeart/2005/8/layout/bList2#2"/>
    <dgm:cxn modelId="{2F62FDFF-FD37-42B9-AB46-27323298E2F9}" type="presParOf" srcId="{660141CB-A51E-4869-B1D3-BD92A8F618F9}" destId="{7BABBC8F-5514-4FAD-8DBC-C1A36D152E6E}" srcOrd="1" destOrd="0" presId="urn:microsoft.com/office/officeart/2005/8/layout/bList2#2"/>
    <dgm:cxn modelId="{42742F4F-7366-430A-BF5B-4C1A6A793A20}" type="presParOf" srcId="{660141CB-A51E-4869-B1D3-BD92A8F618F9}" destId="{86A6F841-7918-4D20-A195-F5171BBA7EF5}" srcOrd="2" destOrd="0" presId="urn:microsoft.com/office/officeart/2005/8/layout/bList2#2"/>
    <dgm:cxn modelId="{B4E206C2-F39A-49C5-AABC-E4C71F8A907E}" type="presParOf" srcId="{660141CB-A51E-4869-B1D3-BD92A8F618F9}" destId="{40B1B9E2-062A-496B-915D-CBFBE3287224}" srcOrd="3" destOrd="0" presId="urn:microsoft.com/office/officeart/2005/8/layout/bList2#2"/>
    <dgm:cxn modelId="{DBCAF63D-302B-409C-B81D-452987943659}" type="presParOf" srcId="{D7713399-4EF4-4CC4-84AE-D5756C65E769}" destId="{2149C282-D292-4AF4-87A3-E86D33E59A9F}" srcOrd="7" destOrd="0" presId="urn:microsoft.com/office/officeart/2005/8/layout/bList2#2"/>
    <dgm:cxn modelId="{74FD7B6D-B054-449E-94E1-0BB167079E1A}" type="presParOf" srcId="{D7713399-4EF4-4CC4-84AE-D5756C65E769}" destId="{F4BAA785-9248-45B3-A8BD-4BD4D66E586D}" srcOrd="8" destOrd="0" presId="urn:microsoft.com/office/officeart/2005/8/layout/bList2#2"/>
    <dgm:cxn modelId="{34A7AAE9-FFD6-424E-9C6D-58B0B1D0F3CC}" type="presParOf" srcId="{F4BAA785-9248-45B3-A8BD-4BD4D66E586D}" destId="{E18AA26F-186A-4437-AD68-1227F80CE824}" srcOrd="0" destOrd="0" presId="urn:microsoft.com/office/officeart/2005/8/layout/bList2#2"/>
    <dgm:cxn modelId="{50930099-869F-4BCC-B649-CB7B05FD306C}" type="presParOf" srcId="{F4BAA785-9248-45B3-A8BD-4BD4D66E586D}" destId="{D14C08E9-1B0B-40B0-8884-F6D05AFB0A95}" srcOrd="1" destOrd="0" presId="urn:microsoft.com/office/officeart/2005/8/layout/bList2#2"/>
    <dgm:cxn modelId="{BBFC9F31-E966-47B1-8E03-4ABB7F290118}" type="presParOf" srcId="{F4BAA785-9248-45B3-A8BD-4BD4D66E586D}" destId="{9B51014F-94CC-4190-94F4-7DC37DC9835E}" srcOrd="2" destOrd="0" presId="urn:microsoft.com/office/officeart/2005/8/layout/bList2#2"/>
    <dgm:cxn modelId="{C1935F23-A4D5-4746-82F5-A9E263E4325B}" type="presParOf" srcId="{F4BAA785-9248-45B3-A8BD-4BD4D66E586D}" destId="{C94625E4-5403-49EA-9E0E-DB73353D526A}" srcOrd="3" destOrd="0" presId="urn:microsoft.com/office/officeart/2005/8/layout/bList2#2"/>
    <dgm:cxn modelId="{6975FA06-7210-4C78-94FF-7ED6DFBBEDBB}" type="presParOf" srcId="{D7713399-4EF4-4CC4-84AE-D5756C65E769}" destId="{DFC31368-6DAE-4A8B-833C-D947DF0F24A0}" srcOrd="9" destOrd="0" presId="urn:microsoft.com/office/officeart/2005/8/layout/bList2#2"/>
    <dgm:cxn modelId="{21BC4CD4-A4C2-4956-BAE1-A7D6287232B2}" type="presParOf" srcId="{D7713399-4EF4-4CC4-84AE-D5756C65E769}" destId="{E79D49F4-2994-4DE7-8217-683F5006D894}" srcOrd="10" destOrd="0" presId="urn:microsoft.com/office/officeart/2005/8/layout/bList2#2"/>
    <dgm:cxn modelId="{EC4398B1-B7A1-4D8E-9EAF-3F2668B02B09}" type="presParOf" srcId="{E79D49F4-2994-4DE7-8217-683F5006D894}" destId="{5DFAF726-AB0B-425C-8FE6-037D95D2B06D}" srcOrd="0" destOrd="0" presId="urn:microsoft.com/office/officeart/2005/8/layout/bList2#2"/>
    <dgm:cxn modelId="{4F0E33C6-C121-4574-AEEF-84288E36D885}" type="presParOf" srcId="{E79D49F4-2994-4DE7-8217-683F5006D894}" destId="{9F62713F-5F2F-4D25-BFCB-DA78CDD4B53A}" srcOrd="1" destOrd="0" presId="urn:microsoft.com/office/officeart/2005/8/layout/bList2#2"/>
    <dgm:cxn modelId="{0E605946-8ACE-4A2C-A0FD-FF3772296563}" type="presParOf" srcId="{E79D49F4-2994-4DE7-8217-683F5006D894}" destId="{BD25EBCF-2E6F-4CBB-B77E-D918312E9D1F}" srcOrd="2" destOrd="0" presId="urn:microsoft.com/office/officeart/2005/8/layout/bList2#2"/>
    <dgm:cxn modelId="{CEFDF0E1-2FA8-4A6C-A922-D3A2A9387C2D}" type="presParOf" srcId="{E79D49F4-2994-4DE7-8217-683F5006D894}" destId="{88E0A710-8EBA-42E6-A0BD-4E8FEC62F638}" srcOrd="3" destOrd="0" presId="urn:microsoft.com/office/officeart/2005/8/layout/bList2#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E4428-0DB4-4C24-B1CB-803E76B245D3}">
      <dsp:nvSpPr>
        <dsp:cNvPr id="0" name=""/>
        <dsp:cNvSpPr/>
      </dsp:nvSpPr>
      <dsp:spPr>
        <a:xfrm>
          <a:off x="4623" y="1122533"/>
          <a:ext cx="1996956" cy="1490686"/>
        </a:xfrm>
        <a:prstGeom prst="round2SameRect">
          <a:avLst>
            <a:gd name="adj1" fmla="val 8000"/>
            <a:gd name="adj2" fmla="val 0"/>
          </a:avLst>
        </a:prstGeom>
        <a:blipFill rotWithShape="0">
          <a:blip xmlns:r="http://schemas.openxmlformats.org/officeDocument/2006/relationships" r:embed="rId1"/>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AAA2291-64B1-479B-823F-4B10D9253B6A}">
      <dsp:nvSpPr>
        <dsp:cNvPr id="0" name=""/>
        <dsp:cNvSpPr/>
      </dsp:nvSpPr>
      <dsp:spPr>
        <a:xfrm>
          <a:off x="462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Précision</a:t>
          </a:r>
          <a:endParaRPr lang="en-GB" sz="1500" kern="1200" dirty="0">
            <a:solidFill>
              <a:sysClr val="window" lastClr="FFFFFF"/>
            </a:solidFill>
            <a:latin typeface="Arial"/>
            <a:ea typeface="+mn-ea"/>
            <a:cs typeface="+mn-cs"/>
          </a:endParaRPr>
        </a:p>
      </dsp:txBody>
      <dsp:txXfrm>
        <a:off x="4623" y="2613219"/>
        <a:ext cx="1406307" cy="640995"/>
      </dsp:txXfrm>
    </dsp:sp>
    <dsp:sp modelId="{3CA99B64-AB25-4556-89D6-BAE077CB01DE}">
      <dsp:nvSpPr>
        <dsp:cNvPr id="0" name=""/>
        <dsp:cNvSpPr/>
      </dsp:nvSpPr>
      <dsp:spPr>
        <a:xfrm>
          <a:off x="1467421" y="2715035"/>
          <a:ext cx="698934" cy="698934"/>
        </a:xfrm>
        <a:prstGeom prst="ellipse">
          <a:avLst/>
        </a:prstGeom>
        <a:blipFill rotWithShape="0">
          <a:blip xmlns:r="http://schemas.openxmlformats.org/officeDocument/2006/relationships" r:embed="rId1"/>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ACA9F7C8-D6DC-4FB7-BEB0-E1C0104FC21E}">
      <dsp:nvSpPr>
        <dsp:cNvPr id="0" name=""/>
        <dsp:cNvSpPr/>
      </dsp:nvSpPr>
      <dsp:spPr>
        <a:xfrm>
          <a:off x="2339513" y="1122533"/>
          <a:ext cx="1996956" cy="1490686"/>
        </a:xfrm>
        <a:prstGeom prst="round2SameRect">
          <a:avLst>
            <a:gd name="adj1" fmla="val 8000"/>
            <a:gd name="adj2" fmla="val 0"/>
          </a:avLst>
        </a:prstGeom>
        <a:blipFill rotWithShape="0">
          <a:blip xmlns:r="http://schemas.openxmlformats.org/officeDocument/2006/relationships" r:embed="rId2"/>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92A126FA-C27B-465A-8242-CB48C5F3461C}">
      <dsp:nvSpPr>
        <dsp:cNvPr id="0" name=""/>
        <dsp:cNvSpPr/>
      </dsp:nvSpPr>
      <dsp:spPr>
        <a:xfrm>
          <a:off x="233951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Interopérabilité</a:t>
          </a:r>
          <a:endParaRPr lang="en-GB" sz="1500" kern="1200" dirty="0">
            <a:solidFill>
              <a:sysClr val="window" lastClr="FFFFFF"/>
            </a:solidFill>
            <a:latin typeface="Arial"/>
            <a:ea typeface="+mn-ea"/>
            <a:cs typeface="+mn-cs"/>
          </a:endParaRPr>
        </a:p>
      </dsp:txBody>
      <dsp:txXfrm>
        <a:off x="2339513" y="2613219"/>
        <a:ext cx="1406307" cy="640995"/>
      </dsp:txXfrm>
    </dsp:sp>
    <dsp:sp modelId="{C5A50A67-01F3-494B-BC89-2073C5A296FC}">
      <dsp:nvSpPr>
        <dsp:cNvPr id="0" name=""/>
        <dsp:cNvSpPr/>
      </dsp:nvSpPr>
      <dsp:spPr>
        <a:xfrm>
          <a:off x="3802311" y="2715035"/>
          <a:ext cx="698934" cy="698934"/>
        </a:xfrm>
        <a:prstGeom prst="ellipse">
          <a:avLst/>
        </a:prstGeom>
        <a:blipFill rotWithShape="0">
          <a:blip xmlns:r="http://schemas.openxmlformats.org/officeDocument/2006/relationships" r:embed="rId2"/>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4105EF04-E491-48BD-83DD-D0328B853075}">
      <dsp:nvSpPr>
        <dsp:cNvPr id="0" name=""/>
        <dsp:cNvSpPr/>
      </dsp:nvSpPr>
      <dsp:spPr>
        <a:xfrm>
          <a:off x="4674403" y="1122533"/>
          <a:ext cx="1996956" cy="1490686"/>
        </a:xfrm>
        <a:prstGeom prst="round2SameRect">
          <a:avLst>
            <a:gd name="adj1" fmla="val 8000"/>
            <a:gd name="adj2" fmla="val 0"/>
          </a:avLst>
        </a:prstGeom>
        <a:blipFill rotWithShape="0">
          <a:blip xmlns:r="http://schemas.openxmlformats.org/officeDocument/2006/relationships" r:embed="rId3"/>
          <a:stretch>
            <a:fillRect/>
          </a:stretch>
        </a:blip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C6118C84-D27B-4164-81BA-CF7625B7D393}">
      <dsp:nvSpPr>
        <dsp:cNvPr id="0" name=""/>
        <dsp:cNvSpPr/>
      </dsp:nvSpPr>
      <dsp:spPr>
        <a:xfrm>
          <a:off x="4674403" y="2613219"/>
          <a:ext cx="1996956" cy="640995"/>
        </a:xfrm>
        <a:prstGeom prst="rect">
          <a:avLst/>
        </a:prstGeom>
        <a:solidFill>
          <a:schemeClr val="tx2"/>
        </a:solidFill>
        <a:ln w="12700" cap="flat" cmpd="sng" algn="ctr">
          <a:solidFill>
            <a:srgbClr val="425563">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dirty="0" err="1">
              <a:solidFill>
                <a:sysClr val="window" lastClr="FFFFFF"/>
              </a:solidFill>
              <a:latin typeface="Arial"/>
              <a:ea typeface="+mn-ea"/>
              <a:cs typeface="+mn-cs"/>
            </a:rPr>
            <a:t>Prédictabilité</a:t>
          </a:r>
          <a:endParaRPr lang="en-GB" sz="1500" kern="1200" dirty="0">
            <a:solidFill>
              <a:sysClr val="window" lastClr="FFFFFF"/>
            </a:solidFill>
            <a:latin typeface="Arial"/>
            <a:ea typeface="+mn-ea"/>
            <a:cs typeface="+mn-cs"/>
          </a:endParaRPr>
        </a:p>
      </dsp:txBody>
      <dsp:txXfrm>
        <a:off x="4674403" y="2613219"/>
        <a:ext cx="1406307" cy="640995"/>
      </dsp:txXfrm>
    </dsp:sp>
    <dsp:sp modelId="{ACBC3706-D49F-4793-B7EF-AF5B74B340A5}">
      <dsp:nvSpPr>
        <dsp:cNvPr id="0" name=""/>
        <dsp:cNvSpPr/>
      </dsp:nvSpPr>
      <dsp:spPr>
        <a:xfrm>
          <a:off x="6137201" y="2715035"/>
          <a:ext cx="698934" cy="698934"/>
        </a:xfrm>
        <a:prstGeom prst="ellipse">
          <a:avLst/>
        </a:prstGeom>
        <a:blipFill rotWithShape="0">
          <a:blip xmlns:r="http://schemas.openxmlformats.org/officeDocument/2006/relationships" r:embed="rId3"/>
          <a:stretch>
            <a:fillRect/>
          </a:stretch>
        </a:blipFill>
        <a:ln w="12700" cap="flat" cmpd="sng" algn="ctr">
          <a:solidFill>
            <a:srgbClr val="42556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E4428-0DB4-4C24-B1CB-803E76B245D3}">
      <dsp:nvSpPr>
        <dsp:cNvPr id="0" name=""/>
        <dsp:cNvSpPr/>
      </dsp:nvSpPr>
      <dsp:spPr>
        <a:xfrm>
          <a:off x="17229" y="1343"/>
          <a:ext cx="1330105" cy="992895"/>
        </a:xfrm>
        <a:prstGeom prst="round2SameRect">
          <a:avLst>
            <a:gd name="adj1" fmla="val 8000"/>
            <a:gd name="adj2" fmla="val 0"/>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AA2291-64B1-479B-823F-4B10D9253B6A}">
      <dsp:nvSpPr>
        <dsp:cNvPr id="0" name=""/>
        <dsp:cNvSpPr/>
      </dsp:nvSpPr>
      <dsp:spPr>
        <a:xfrm>
          <a:off x="17229"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Rapide</a:t>
          </a:r>
          <a:endParaRPr lang="en-GB" sz="1000" kern="1200" dirty="0"/>
        </a:p>
      </dsp:txBody>
      <dsp:txXfrm>
        <a:off x="17229" y="994239"/>
        <a:ext cx="936694" cy="426945"/>
      </dsp:txXfrm>
    </dsp:sp>
    <dsp:sp modelId="{3CA99B64-AB25-4556-89D6-BAE077CB01DE}">
      <dsp:nvSpPr>
        <dsp:cNvPr id="0" name=""/>
        <dsp:cNvSpPr/>
      </dsp:nvSpPr>
      <dsp:spPr>
        <a:xfrm>
          <a:off x="991550" y="1062055"/>
          <a:ext cx="465536" cy="465536"/>
        </a:xfrm>
        <a:prstGeom prst="ellipse">
          <a:avLst/>
        </a:prstGeom>
        <a:blipFill rotWithShape="0">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A9F7C8-D6DC-4FB7-BEB0-E1C0104FC21E}">
      <dsp:nvSpPr>
        <dsp:cNvPr id="0" name=""/>
        <dsp:cNvSpPr/>
      </dsp:nvSpPr>
      <dsp:spPr>
        <a:xfrm>
          <a:off x="1572421" y="1343"/>
          <a:ext cx="1330105" cy="992895"/>
        </a:xfrm>
        <a:prstGeom prst="round2SameRect">
          <a:avLst>
            <a:gd name="adj1" fmla="val 8000"/>
            <a:gd name="adj2" fmla="val 0"/>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A126FA-C27B-465A-8242-CB48C5F3461C}">
      <dsp:nvSpPr>
        <dsp:cNvPr id="0" name=""/>
        <dsp:cNvSpPr/>
      </dsp:nvSpPr>
      <dsp:spPr>
        <a:xfrm>
          <a:off x="1572421"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Fiable</a:t>
          </a:r>
          <a:endParaRPr lang="en-GB" sz="1000" kern="1200" dirty="0"/>
        </a:p>
      </dsp:txBody>
      <dsp:txXfrm>
        <a:off x="1572421" y="994239"/>
        <a:ext cx="936694" cy="426945"/>
      </dsp:txXfrm>
    </dsp:sp>
    <dsp:sp modelId="{C5A50A67-01F3-494B-BC89-2073C5A296FC}">
      <dsp:nvSpPr>
        <dsp:cNvPr id="0" name=""/>
        <dsp:cNvSpPr/>
      </dsp:nvSpPr>
      <dsp:spPr>
        <a:xfrm>
          <a:off x="2546741" y="1062055"/>
          <a:ext cx="465536" cy="465536"/>
        </a:xfrm>
        <a:prstGeom prst="ellipse">
          <a:avLst/>
        </a:prstGeom>
        <a:blipFill rotWithShape="0">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05EF04-E491-48BD-83DD-D0328B853075}">
      <dsp:nvSpPr>
        <dsp:cNvPr id="0" name=""/>
        <dsp:cNvSpPr/>
      </dsp:nvSpPr>
      <dsp:spPr>
        <a:xfrm>
          <a:off x="3127612" y="1343"/>
          <a:ext cx="1330105" cy="992895"/>
        </a:xfrm>
        <a:prstGeom prst="round2SameRect">
          <a:avLst>
            <a:gd name="adj1" fmla="val 8000"/>
            <a:gd name="adj2" fmla="val 0"/>
          </a:avLst>
        </a:prstGeom>
        <a:blipFill rotWithShape="0">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118C84-D27B-4164-81BA-CF7625B7D393}">
      <dsp:nvSpPr>
        <dsp:cNvPr id="0" name=""/>
        <dsp:cNvSpPr/>
      </dsp:nvSpPr>
      <dsp:spPr>
        <a:xfrm>
          <a:off x="3127612" y="99423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Répétable</a:t>
          </a:r>
          <a:endParaRPr lang="en-GB" sz="1000" kern="1200" dirty="0"/>
        </a:p>
      </dsp:txBody>
      <dsp:txXfrm>
        <a:off x="3127612" y="994239"/>
        <a:ext cx="936694" cy="426945"/>
      </dsp:txXfrm>
    </dsp:sp>
    <dsp:sp modelId="{ACBC3706-D49F-4793-B7EF-AF5B74B340A5}">
      <dsp:nvSpPr>
        <dsp:cNvPr id="0" name=""/>
        <dsp:cNvSpPr/>
      </dsp:nvSpPr>
      <dsp:spPr>
        <a:xfrm>
          <a:off x="4101933" y="1062055"/>
          <a:ext cx="465536" cy="465536"/>
        </a:xfrm>
        <a:prstGeom prst="ellipse">
          <a:avLst/>
        </a:prstGeom>
        <a:blipFill rotWithShape="0">
          <a:blip xmlns:r="http://schemas.openxmlformats.org/officeDocument/2006/relationships" r:embed="rId3"/>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77C4F-F9BF-42CD-A8AC-EFF5F1B1E5B3}">
      <dsp:nvSpPr>
        <dsp:cNvPr id="0" name=""/>
        <dsp:cNvSpPr/>
      </dsp:nvSpPr>
      <dsp:spPr>
        <a:xfrm>
          <a:off x="17229" y="1758163"/>
          <a:ext cx="1330105" cy="992895"/>
        </a:xfrm>
        <a:prstGeom prst="round2SameRect">
          <a:avLst>
            <a:gd name="adj1" fmla="val 8000"/>
            <a:gd name="adj2" fmla="val 0"/>
          </a:avLst>
        </a:prstGeom>
        <a:blipFill rotWithShape="0">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A6F841-7918-4D20-A195-F5171BBA7EF5}">
      <dsp:nvSpPr>
        <dsp:cNvPr id="0" name=""/>
        <dsp:cNvSpPr/>
      </dsp:nvSpPr>
      <dsp:spPr>
        <a:xfrm>
          <a:off x="17229"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Compréhensible</a:t>
          </a:r>
          <a:endParaRPr lang="en-GB" sz="1000" kern="1200" dirty="0"/>
        </a:p>
      </dsp:txBody>
      <dsp:txXfrm>
        <a:off x="17229" y="2751059"/>
        <a:ext cx="936694" cy="426945"/>
      </dsp:txXfrm>
    </dsp:sp>
    <dsp:sp modelId="{40B1B9E2-062A-496B-915D-CBFBE3287224}">
      <dsp:nvSpPr>
        <dsp:cNvPr id="0" name=""/>
        <dsp:cNvSpPr/>
      </dsp:nvSpPr>
      <dsp:spPr>
        <a:xfrm>
          <a:off x="991550" y="2818875"/>
          <a:ext cx="465536" cy="465536"/>
        </a:xfrm>
        <a:prstGeom prst="ellipse">
          <a:avLst/>
        </a:prstGeom>
        <a:blipFill rotWithShape="0">
          <a:blip xmlns:r="http://schemas.openxmlformats.org/officeDocument/2006/relationships" r:embed="rId4"/>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8AA26F-186A-4437-AD68-1227F80CE824}">
      <dsp:nvSpPr>
        <dsp:cNvPr id="0" name=""/>
        <dsp:cNvSpPr/>
      </dsp:nvSpPr>
      <dsp:spPr>
        <a:xfrm>
          <a:off x="1572421" y="1758163"/>
          <a:ext cx="1330105" cy="992895"/>
        </a:xfrm>
        <a:prstGeom prst="round2SameRect">
          <a:avLst>
            <a:gd name="adj1" fmla="val 8000"/>
            <a:gd name="adj2" fmla="val 0"/>
          </a:avLst>
        </a:prstGeom>
        <a:blipFill rotWithShape="0">
          <a:blip xmlns:r="http://schemas.openxmlformats.org/officeDocument/2006/relationships" r:embed="rId5"/>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51014F-94CC-4190-94F4-7DC37DC9835E}">
      <dsp:nvSpPr>
        <dsp:cNvPr id="0" name=""/>
        <dsp:cNvSpPr/>
      </dsp:nvSpPr>
      <dsp:spPr>
        <a:xfrm>
          <a:off x="1572421"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a:t>Programmable</a:t>
          </a:r>
          <a:endParaRPr lang="en-GB" sz="1000" kern="1200" dirty="0"/>
        </a:p>
      </dsp:txBody>
      <dsp:txXfrm>
        <a:off x="1572421" y="2751059"/>
        <a:ext cx="936694" cy="426945"/>
      </dsp:txXfrm>
    </dsp:sp>
    <dsp:sp modelId="{C94625E4-5403-49EA-9E0E-DB73353D526A}">
      <dsp:nvSpPr>
        <dsp:cNvPr id="0" name=""/>
        <dsp:cNvSpPr/>
      </dsp:nvSpPr>
      <dsp:spPr>
        <a:xfrm>
          <a:off x="2546741" y="2818875"/>
          <a:ext cx="465536" cy="465536"/>
        </a:xfrm>
        <a:prstGeom prst="ellipse">
          <a:avLst/>
        </a:prstGeom>
        <a:blipFill rotWithShape="0">
          <a:blip xmlns:r="http://schemas.openxmlformats.org/officeDocument/2006/relationships" r:embed="rId5"/>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FAF726-AB0B-425C-8FE6-037D95D2B06D}">
      <dsp:nvSpPr>
        <dsp:cNvPr id="0" name=""/>
        <dsp:cNvSpPr/>
      </dsp:nvSpPr>
      <dsp:spPr>
        <a:xfrm>
          <a:off x="3127612" y="1758163"/>
          <a:ext cx="1330105" cy="992895"/>
        </a:xfrm>
        <a:prstGeom prst="round2SameRect">
          <a:avLst>
            <a:gd name="adj1" fmla="val 8000"/>
            <a:gd name="adj2" fmla="val 0"/>
          </a:avLst>
        </a:prstGeom>
        <a:blipFill rotWithShape="0">
          <a:blip xmlns:r="http://schemas.openxmlformats.org/officeDocument/2006/relationships" r:embed="rId6"/>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25EBCF-2E6F-4CBB-B77E-D918312E9D1F}">
      <dsp:nvSpPr>
        <dsp:cNvPr id="0" name=""/>
        <dsp:cNvSpPr/>
      </dsp:nvSpPr>
      <dsp:spPr>
        <a:xfrm>
          <a:off x="3127612" y="2751059"/>
          <a:ext cx="1330105" cy="42694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0" rIns="12700" bIns="0" numCol="1" spcCol="1270" anchor="ctr" anchorCtr="0">
          <a:noAutofit/>
        </a:bodyPr>
        <a:lstStyle/>
        <a:p>
          <a:pPr marL="0" lvl="0" indent="0" algn="l" defTabSz="444500">
            <a:lnSpc>
              <a:spcPct val="90000"/>
            </a:lnSpc>
            <a:spcBef>
              <a:spcPct val="0"/>
            </a:spcBef>
            <a:spcAft>
              <a:spcPct val="35000"/>
            </a:spcAft>
            <a:buNone/>
          </a:pPr>
          <a:r>
            <a:rPr lang="en-US" sz="1000" kern="1200" dirty="0" err="1"/>
            <a:t>Réutilisable</a:t>
          </a:r>
          <a:endParaRPr lang="en-GB" sz="1000" kern="1200" dirty="0"/>
        </a:p>
      </dsp:txBody>
      <dsp:txXfrm>
        <a:off x="3127612" y="2751059"/>
        <a:ext cx="936694" cy="426945"/>
      </dsp:txXfrm>
    </dsp:sp>
    <dsp:sp modelId="{88E0A710-8EBA-42E6-A0BD-4E8FEC62F638}">
      <dsp:nvSpPr>
        <dsp:cNvPr id="0" name=""/>
        <dsp:cNvSpPr/>
      </dsp:nvSpPr>
      <dsp:spPr>
        <a:xfrm>
          <a:off x="4101933" y="2818875"/>
          <a:ext cx="465536" cy="465536"/>
        </a:xfrm>
        <a:prstGeom prst="ellipse">
          <a:avLst/>
        </a:prstGeom>
        <a:blipFill rotWithShape="0">
          <a:blip xmlns:r="http://schemas.openxmlformats.org/officeDocument/2006/relationships" r:embed="rId6"/>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C87FB7-7589-4B3A-A6A7-6679A948E5C9}" type="datetimeFigureOut">
              <a:rPr lang="fr-FR" smtClean="0"/>
              <a:t>16/12/2019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C7115-849D-4CBA-B419-785666139D79}" type="slidenum">
              <a:rPr lang="fr-FR" smtClean="0"/>
              <a:t>‹N°›</a:t>
            </a:fld>
            <a:endParaRPr lang="fr-FR"/>
          </a:p>
        </p:txBody>
      </p:sp>
    </p:spTree>
    <p:extLst>
      <p:ext uri="{BB962C8B-B14F-4D97-AF65-F5344CB8AC3E}">
        <p14:creationId xmlns:p14="http://schemas.microsoft.com/office/powerpoint/2010/main" val="216513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isual-paradigm.com/scrum/agile-three-amigos-development-strate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Espace réservé de l'image des diapositives 1"/>
          <p:cNvSpPr>
            <a:spLocks noGrp="1" noRot="1" noChangeAspect="1" noTextEdit="1"/>
          </p:cNvSpPr>
          <p:nvPr>
            <p:ph type="sldImg"/>
          </p:nvPr>
        </p:nvSpPr>
        <p:spPr>
          <a:ln/>
        </p:spPr>
      </p:sp>
      <p:sp>
        <p:nvSpPr>
          <p:cNvPr id="202755" name="Espace réservé des commentaires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a:p>
            <a:pPr eaLnBrk="1" hangingPunct="1"/>
            <a:endParaRPr altLang="fr-FR" sz="1700">
              <a:latin typeface="Calibri" panose="020F0502020204030204" pitchFamily="34" charset="0"/>
            </a:endParaRPr>
          </a:p>
          <a:p>
            <a:pPr eaLnBrk="1" hangingPunct="1"/>
            <a:r>
              <a:rPr altLang="fr-FR" sz="1700">
                <a:latin typeface="Calibri" panose="020F0502020204030204" pitchFamily="34" charset="0"/>
              </a:rPr>
              <a:t>__________________________________________________________________</a:t>
            </a:r>
          </a:p>
        </p:txBody>
      </p:sp>
      <p:sp>
        <p:nvSpPr>
          <p:cNvPr id="202756" name="Espace réservé du numéro de diapositiv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200">
                <a:solidFill>
                  <a:srgbClr val="000000"/>
                </a:solidFill>
                <a:latin typeface="Calibri" panose="020F0502020204030204" pitchFamily="34" charset="0"/>
              </a:defRPr>
            </a:lvl1pPr>
            <a:lvl2pPr marL="685800" indent="-263525" eaLnBrk="0" hangingPunct="0">
              <a:defRPr sz="1200">
                <a:solidFill>
                  <a:srgbClr val="000000"/>
                </a:solidFill>
                <a:latin typeface="Calibri" panose="020F0502020204030204" pitchFamily="34" charset="0"/>
              </a:defRPr>
            </a:lvl2pPr>
            <a:lvl3pPr marL="1054100" indent="-209550" eaLnBrk="0" hangingPunct="0">
              <a:defRPr sz="1200">
                <a:solidFill>
                  <a:srgbClr val="000000"/>
                </a:solidFill>
                <a:latin typeface="Calibri" panose="020F0502020204030204" pitchFamily="34" charset="0"/>
              </a:defRPr>
            </a:lvl3pPr>
            <a:lvl4pPr marL="1476375" indent="-209550" eaLnBrk="0" hangingPunct="0">
              <a:defRPr sz="1200">
                <a:solidFill>
                  <a:srgbClr val="000000"/>
                </a:solidFill>
                <a:latin typeface="Calibri" panose="020F0502020204030204" pitchFamily="34" charset="0"/>
              </a:defRPr>
            </a:lvl4pPr>
            <a:lvl5pPr marL="1898650" indent="-209550" eaLnBrk="0" hangingPunct="0">
              <a:defRPr sz="1200">
                <a:solidFill>
                  <a:srgbClr val="000000"/>
                </a:solidFill>
                <a:latin typeface="Calibri" panose="020F0502020204030204" pitchFamily="34" charset="0"/>
              </a:defRPr>
            </a:lvl5pPr>
            <a:lvl6pPr marL="2355850" indent="-209550" eaLnBrk="0" fontAlgn="base" hangingPunct="0">
              <a:spcBef>
                <a:spcPct val="0"/>
              </a:spcBef>
              <a:spcAft>
                <a:spcPct val="0"/>
              </a:spcAft>
              <a:defRPr sz="1200">
                <a:solidFill>
                  <a:srgbClr val="000000"/>
                </a:solidFill>
                <a:latin typeface="Calibri" panose="020F0502020204030204" pitchFamily="34" charset="0"/>
              </a:defRPr>
            </a:lvl6pPr>
            <a:lvl7pPr marL="2813050" indent="-209550" eaLnBrk="0" fontAlgn="base" hangingPunct="0">
              <a:spcBef>
                <a:spcPct val="0"/>
              </a:spcBef>
              <a:spcAft>
                <a:spcPct val="0"/>
              </a:spcAft>
              <a:defRPr sz="1200">
                <a:solidFill>
                  <a:srgbClr val="000000"/>
                </a:solidFill>
                <a:latin typeface="Calibri" panose="020F0502020204030204" pitchFamily="34" charset="0"/>
              </a:defRPr>
            </a:lvl7pPr>
            <a:lvl8pPr marL="3270250" indent="-209550" eaLnBrk="0" fontAlgn="base" hangingPunct="0">
              <a:spcBef>
                <a:spcPct val="0"/>
              </a:spcBef>
              <a:spcAft>
                <a:spcPct val="0"/>
              </a:spcAft>
              <a:defRPr sz="1200">
                <a:solidFill>
                  <a:srgbClr val="000000"/>
                </a:solidFill>
                <a:latin typeface="Calibri" panose="020F0502020204030204" pitchFamily="34" charset="0"/>
              </a:defRPr>
            </a:lvl8pPr>
            <a:lvl9pPr marL="3727450" indent="-20955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fld id="{0C804E15-94FF-4ACA-9F0F-FD2B9375E7C2}" type="slidenum">
              <a:rPr lang="fr-FR" altLang="fr-FR">
                <a:solidFill>
                  <a:prstClr val="black"/>
                </a:solidFill>
              </a:rPr>
              <a:pPr eaLnBrk="1" hangingPunct="1"/>
              <a:t>3</a:t>
            </a:fld>
            <a:endParaRPr lang="fr-FR" altLang="fr-FR">
              <a:solidFill>
                <a:prstClr val="black"/>
              </a:solidFill>
            </a:endParaRPr>
          </a:p>
        </p:txBody>
      </p:sp>
    </p:spTree>
    <p:extLst>
      <p:ext uri="{BB962C8B-B14F-4D97-AF65-F5344CB8AC3E}">
        <p14:creationId xmlns:p14="http://schemas.microsoft.com/office/powerpoint/2010/main" val="489502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13</a:t>
            </a:fld>
            <a:endParaRPr lang="fr-FR"/>
          </a:p>
        </p:txBody>
      </p:sp>
    </p:spTree>
    <p:extLst>
      <p:ext uri="{BB962C8B-B14F-4D97-AF65-F5344CB8AC3E}">
        <p14:creationId xmlns:p14="http://schemas.microsoft.com/office/powerpoint/2010/main" val="39800321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6982403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2768465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lang="fr-FR" altLang="fr-FR" b="1" dirty="0">
                <a:latin typeface="Calibri" panose="020F0502020204030204" pitchFamily="34" charset="0"/>
              </a:rPr>
              <a:t>Récupérer les sources du </a:t>
            </a:r>
            <a:r>
              <a:rPr lang="fr-FR" altLang="fr-FR" b="1" dirty="0" err="1">
                <a:latin typeface="Calibri" panose="020F0502020204030204" pitchFamily="34" charset="0"/>
              </a:rPr>
              <a:t>selenium</a:t>
            </a:r>
            <a:r>
              <a:rPr lang="fr-FR" altLang="fr-FR" b="1" dirty="0">
                <a:latin typeface="Calibri" panose="020F0502020204030204" pitchFamily="34" charset="0"/>
              </a:rPr>
              <a:t> server</a:t>
            </a:r>
          </a:p>
          <a:p>
            <a:pPr hangingPunct="1"/>
            <a:r>
              <a:rPr lang="fr-FR" altLang="fr-FR" b="1" dirty="0">
                <a:latin typeface="Calibri" panose="020F0502020204030204" pitchFamily="34" charset="0"/>
              </a:rPr>
              <a:t>Lancer le </a:t>
            </a:r>
            <a:r>
              <a:rPr lang="fr-FR" altLang="fr-FR" b="1" dirty="0" err="1">
                <a:latin typeface="Calibri" panose="020F0502020204030204" pitchFamily="34" charset="0"/>
              </a:rPr>
              <a:t>selenium</a:t>
            </a:r>
            <a:r>
              <a:rPr lang="fr-FR" altLang="fr-FR" b="1" dirty="0">
                <a:latin typeface="Calibri" panose="020F0502020204030204" pitchFamily="34" charset="0"/>
              </a:rPr>
              <a:t> hub</a:t>
            </a:r>
          </a:p>
          <a:p>
            <a:pPr hangingPunct="1"/>
            <a:r>
              <a:rPr lang="fr-FR" altLang="fr-FR" b="1" dirty="0">
                <a:latin typeface="Calibri" panose="020F0502020204030204" pitchFamily="34" charset="0"/>
              </a:rPr>
              <a:t>Ajouter un </a:t>
            </a:r>
            <a:r>
              <a:rPr lang="fr-FR" altLang="fr-FR" b="1" dirty="0" err="1">
                <a:latin typeface="Calibri" panose="020F0502020204030204" pitchFamily="34" charset="0"/>
              </a:rPr>
              <a:t>node</a:t>
            </a:r>
            <a:r>
              <a:rPr lang="fr-FR" altLang="fr-FR" b="1" dirty="0">
                <a:latin typeface="Calibri" panose="020F0502020204030204" pitchFamily="34" charset="0"/>
              </a:rPr>
              <a:t> chrome</a:t>
            </a:r>
          </a:p>
          <a:p>
            <a:pPr hangingPunct="1"/>
            <a:r>
              <a:rPr lang="fr-FR" altLang="fr-FR" b="1" dirty="0">
                <a:latin typeface="Calibri" panose="020F0502020204030204" pitchFamily="34" charset="0"/>
              </a:rPr>
              <a:t>Ajouter un </a:t>
            </a:r>
            <a:r>
              <a:rPr lang="fr-FR" altLang="fr-FR" b="1" dirty="0" err="1">
                <a:latin typeface="Calibri" panose="020F0502020204030204" pitchFamily="34" charset="0"/>
              </a:rPr>
              <a:t>node</a:t>
            </a:r>
            <a:r>
              <a:rPr lang="fr-FR" altLang="fr-FR" b="1" dirty="0">
                <a:latin typeface="Calibri" panose="020F0502020204030204" pitchFamily="34" charset="0"/>
              </a:rPr>
              <a:t> </a:t>
            </a:r>
            <a:r>
              <a:rPr lang="fr-FR" altLang="fr-FR" b="1" dirty="0" err="1">
                <a:latin typeface="Calibri" panose="020F0502020204030204" pitchFamily="34" charset="0"/>
              </a:rPr>
              <a:t>ie</a:t>
            </a:r>
            <a:endParaRPr lang="fr-FR" altLang="fr-FR" b="1" dirty="0">
              <a:latin typeface="Calibri" panose="020F0502020204030204" pitchFamily="34" charset="0"/>
            </a:endParaRPr>
          </a:p>
          <a:p>
            <a:pPr hangingPunct="1"/>
            <a:r>
              <a:rPr lang="fr-FR" altLang="fr-FR" b="1" dirty="0">
                <a:latin typeface="Calibri" panose="020F0502020204030204" pitchFamily="34" charset="0"/>
              </a:rPr>
              <a:t>Modifier l’exercice précédent du Page </a:t>
            </a:r>
            <a:r>
              <a:rPr lang="fr-FR" altLang="fr-FR" b="1" dirty="0" err="1">
                <a:latin typeface="Calibri" panose="020F0502020204030204" pitchFamily="34" charset="0"/>
              </a:rPr>
              <a:t>Objects</a:t>
            </a:r>
            <a:r>
              <a:rPr lang="fr-FR" altLang="fr-FR" b="1" dirty="0">
                <a:latin typeface="Calibri" panose="020F0502020204030204" pitchFamily="34" charset="0"/>
              </a:rPr>
              <a:t> pour lancer le driver à partir du hub</a:t>
            </a:r>
          </a:p>
          <a:p>
            <a:pPr hangingPunct="1"/>
            <a:r>
              <a:rPr lang="fr-FR" altLang="fr-FR" b="1" dirty="0">
                <a:latin typeface="Calibri" panose="020F0502020204030204" pitchFamily="34" charset="0"/>
              </a:rPr>
              <a:t>Exécuter avec </a:t>
            </a:r>
            <a:r>
              <a:rPr lang="fr-FR" altLang="fr-FR" b="1" dirty="0" err="1">
                <a:latin typeface="Calibri" panose="020F0502020204030204" pitchFamily="34" charset="0"/>
              </a:rPr>
              <a:t>BrowserStack</a:t>
            </a:r>
            <a:r>
              <a:rPr lang="fr-FR" altLang="fr-FR" b="1" dirty="0">
                <a:latin typeface="Calibri" panose="020F0502020204030204" pitchFamily="34" charset="0"/>
              </a:rPr>
              <a:t> sur Edge</a:t>
            </a:r>
            <a:endParaRPr altLang="fr-FR" b="1" dirty="0">
              <a:latin typeface="Calibri" panose="020F0502020204030204" pitchFamily="34" charset="0"/>
            </a:endParaRP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6276246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973280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243388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5848439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0164048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526884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786259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61841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14</a:t>
            </a:fld>
            <a:endParaRPr lang="fr-FR"/>
          </a:p>
        </p:txBody>
      </p:sp>
    </p:spTree>
    <p:extLst>
      <p:ext uri="{BB962C8B-B14F-4D97-AF65-F5344CB8AC3E}">
        <p14:creationId xmlns:p14="http://schemas.microsoft.com/office/powerpoint/2010/main" val="30705162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670388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5409336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745940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2384133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119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7837925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1193634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759342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149066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231221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124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12847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15</a:t>
            </a:fld>
            <a:endParaRPr lang="fr-FR"/>
          </a:p>
        </p:txBody>
      </p:sp>
    </p:spTree>
    <p:extLst>
      <p:ext uri="{BB962C8B-B14F-4D97-AF65-F5344CB8AC3E}">
        <p14:creationId xmlns:p14="http://schemas.microsoft.com/office/powerpoint/2010/main" val="243603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16</a:t>
            </a:fld>
            <a:endParaRPr lang="fr-FR"/>
          </a:p>
        </p:txBody>
      </p:sp>
    </p:spTree>
    <p:extLst>
      <p:ext uri="{BB962C8B-B14F-4D97-AF65-F5344CB8AC3E}">
        <p14:creationId xmlns:p14="http://schemas.microsoft.com/office/powerpoint/2010/main" val="5042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17</a:t>
            </a:fld>
            <a:endParaRPr lang="fr-FR"/>
          </a:p>
        </p:txBody>
      </p:sp>
    </p:spTree>
    <p:extLst>
      <p:ext uri="{BB962C8B-B14F-4D97-AF65-F5344CB8AC3E}">
        <p14:creationId xmlns:p14="http://schemas.microsoft.com/office/powerpoint/2010/main" val="409059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18</a:t>
            </a:fld>
            <a:endParaRPr lang="fr-FR"/>
          </a:p>
        </p:txBody>
      </p:sp>
    </p:spTree>
    <p:extLst>
      <p:ext uri="{BB962C8B-B14F-4D97-AF65-F5344CB8AC3E}">
        <p14:creationId xmlns:p14="http://schemas.microsoft.com/office/powerpoint/2010/main" val="2797391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19</a:t>
            </a:fld>
            <a:endParaRPr lang="fr-FR"/>
          </a:p>
        </p:txBody>
      </p:sp>
    </p:spTree>
    <p:extLst>
      <p:ext uri="{BB962C8B-B14F-4D97-AF65-F5344CB8AC3E}">
        <p14:creationId xmlns:p14="http://schemas.microsoft.com/office/powerpoint/2010/main" val="63351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20</a:t>
            </a:fld>
            <a:endParaRPr lang="fr-FR"/>
          </a:p>
        </p:txBody>
      </p:sp>
    </p:spTree>
    <p:extLst>
      <p:ext uri="{BB962C8B-B14F-4D97-AF65-F5344CB8AC3E}">
        <p14:creationId xmlns:p14="http://schemas.microsoft.com/office/powerpoint/2010/main" val="3549263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86612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368867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5</a:t>
            </a:fld>
            <a:endParaRPr lang="fr-FR"/>
          </a:p>
        </p:txBody>
      </p:sp>
    </p:spTree>
    <p:extLst>
      <p:ext uri="{BB962C8B-B14F-4D97-AF65-F5344CB8AC3E}">
        <p14:creationId xmlns:p14="http://schemas.microsoft.com/office/powerpoint/2010/main" val="124340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4957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6249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70027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96052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508398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312607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29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521091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64166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6496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4518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6</a:t>
            </a:fld>
            <a:endParaRPr lang="fr-FR"/>
          </a:p>
        </p:txBody>
      </p:sp>
    </p:spTree>
    <p:extLst>
      <p:ext uri="{BB962C8B-B14F-4D97-AF65-F5344CB8AC3E}">
        <p14:creationId xmlns:p14="http://schemas.microsoft.com/office/powerpoint/2010/main" val="1912649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63169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85280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6839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698005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93846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339219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39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723133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078622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ChangeArrowheads="1"/>
          </p:cNvSpPr>
          <p:nvPr/>
        </p:nvSpPr>
        <p:spPr bwMode="auto">
          <a:xfrm>
            <a:off x="388620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5" tIns="45692" rIns="91385" bIns="45692" anchor="b"/>
          <a:lstStyle>
            <a:lvl1pPr defTabSz="985838" eaLnBrk="0" hangingPunct="0">
              <a:defRPr sz="1200">
                <a:solidFill>
                  <a:srgbClr val="000000"/>
                </a:solidFill>
                <a:latin typeface="Calibri" panose="020F0502020204030204" pitchFamily="34" charset="0"/>
              </a:defRPr>
            </a:lvl1pPr>
            <a:lvl2pPr marL="742950" indent="-285750" defTabSz="985838" eaLnBrk="0" hangingPunct="0">
              <a:defRPr sz="1200">
                <a:solidFill>
                  <a:srgbClr val="000000"/>
                </a:solidFill>
                <a:latin typeface="Calibri" panose="020F0502020204030204" pitchFamily="34" charset="0"/>
              </a:defRPr>
            </a:lvl2pPr>
            <a:lvl3pPr marL="1143000" indent="-228600" defTabSz="985838" eaLnBrk="0" hangingPunct="0">
              <a:defRPr sz="1200">
                <a:solidFill>
                  <a:srgbClr val="000000"/>
                </a:solidFill>
                <a:latin typeface="Calibri" panose="020F0502020204030204" pitchFamily="34" charset="0"/>
              </a:defRPr>
            </a:lvl3pPr>
            <a:lvl4pPr marL="1600200" indent="-228600" defTabSz="985838" eaLnBrk="0" hangingPunct="0">
              <a:defRPr sz="1200">
                <a:solidFill>
                  <a:srgbClr val="000000"/>
                </a:solidFill>
                <a:latin typeface="Calibri" panose="020F0502020204030204" pitchFamily="34" charset="0"/>
              </a:defRPr>
            </a:lvl4pPr>
            <a:lvl5pPr marL="2057400" indent="-228600" defTabSz="985838" eaLnBrk="0" hangingPunct="0">
              <a:defRPr sz="1200">
                <a:solidFill>
                  <a:srgbClr val="000000"/>
                </a:solidFill>
                <a:latin typeface="Calibri" panose="020F0502020204030204" pitchFamily="34" charset="0"/>
              </a:defRPr>
            </a:lvl5pPr>
            <a:lvl6pPr marL="2514600" indent="-228600" defTabSz="985838" eaLnBrk="0" fontAlgn="base" hangingPunct="0">
              <a:spcBef>
                <a:spcPct val="0"/>
              </a:spcBef>
              <a:spcAft>
                <a:spcPct val="0"/>
              </a:spcAft>
              <a:defRPr sz="1200">
                <a:solidFill>
                  <a:srgbClr val="000000"/>
                </a:solidFill>
                <a:latin typeface="Calibri" panose="020F0502020204030204" pitchFamily="34" charset="0"/>
              </a:defRPr>
            </a:lvl6pPr>
            <a:lvl7pPr marL="2971800" indent="-228600" defTabSz="985838" eaLnBrk="0" fontAlgn="base" hangingPunct="0">
              <a:spcBef>
                <a:spcPct val="0"/>
              </a:spcBef>
              <a:spcAft>
                <a:spcPct val="0"/>
              </a:spcAft>
              <a:defRPr sz="1200">
                <a:solidFill>
                  <a:srgbClr val="000000"/>
                </a:solidFill>
                <a:latin typeface="Calibri" panose="020F0502020204030204" pitchFamily="34" charset="0"/>
              </a:defRPr>
            </a:lvl7pPr>
            <a:lvl8pPr marL="3429000" indent="-228600" defTabSz="985838" eaLnBrk="0" fontAlgn="base" hangingPunct="0">
              <a:spcBef>
                <a:spcPct val="0"/>
              </a:spcBef>
              <a:spcAft>
                <a:spcPct val="0"/>
              </a:spcAft>
              <a:defRPr sz="1200">
                <a:solidFill>
                  <a:srgbClr val="000000"/>
                </a:solidFill>
                <a:latin typeface="Calibri" panose="020F0502020204030204" pitchFamily="34" charset="0"/>
              </a:defRPr>
            </a:lvl8pPr>
            <a:lvl9pPr marL="3886200" indent="-228600" defTabSz="985838"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42E8221D-E6D5-4C30-85B3-49109748D491}" type="slidenum">
              <a:rPr lang="fr-FR" altLang="fr-FR"/>
              <a:pPr algn="r" eaLnBrk="1" hangingPunct="1"/>
              <a:t>41</a:t>
            </a:fld>
            <a:endParaRPr lang="fr-FR" altLang="fr-FR"/>
          </a:p>
        </p:txBody>
      </p:sp>
      <p:sp>
        <p:nvSpPr>
          <p:cNvPr id="200707" name="Espace réservé de l'image des diapositives 2"/>
          <p:cNvSpPr>
            <a:spLocks noGrp="1" noRot="1" noChangeAspect="1" noTextEdit="1"/>
          </p:cNvSpPr>
          <p:nvPr>
            <p:ph type="sldImg"/>
          </p:nvPr>
        </p:nvSpPr>
        <p:spPr>
          <a:ln/>
        </p:spPr>
      </p:sp>
    </p:spTree>
    <p:extLst>
      <p:ext uri="{BB962C8B-B14F-4D97-AF65-F5344CB8AC3E}">
        <p14:creationId xmlns:p14="http://schemas.microsoft.com/office/powerpoint/2010/main" val="1610798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53060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7</a:t>
            </a:fld>
            <a:endParaRPr lang="fr-FR"/>
          </a:p>
        </p:txBody>
      </p:sp>
    </p:spTree>
    <p:extLst>
      <p:ext uri="{BB962C8B-B14F-4D97-AF65-F5344CB8AC3E}">
        <p14:creationId xmlns:p14="http://schemas.microsoft.com/office/powerpoint/2010/main" val="25747725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951284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97618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939986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2338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284267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763072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49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438874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82054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107270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37986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8</a:t>
            </a:fld>
            <a:endParaRPr lang="fr-FR"/>
          </a:p>
        </p:txBody>
      </p:sp>
    </p:spTree>
    <p:extLst>
      <p:ext uri="{BB962C8B-B14F-4D97-AF65-F5344CB8AC3E}">
        <p14:creationId xmlns:p14="http://schemas.microsoft.com/office/powerpoint/2010/main" val="2757161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79580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7819233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63573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012905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7668501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marL="0" indent="0">
              <a:buNone/>
            </a:pPr>
            <a:r>
              <a:rPr lang="fr-FR" altLang="fr-FR" sz="1600" b="1" dirty="0">
                <a:latin typeface="Arial" panose="020B0604020202020204" pitchFamily="34" charset="0"/>
                <a:cs typeface="Arial" panose="020B0604020202020204" pitchFamily="34" charset="0"/>
              </a:rPr>
              <a:t>Pilotage par les données</a:t>
            </a:r>
          </a:p>
          <a:p>
            <a:r>
              <a:rPr lang="fr-FR" altLang="fr-FR" dirty="0"/>
              <a:t>Cette approche isole les données (entrées de test) à l'aide d'un tableur et utilise un script plus générique qui peut les lire et effectuer le même test avec des données différentes.</a:t>
            </a:r>
          </a:p>
          <a:p>
            <a:r>
              <a:rPr lang="fr-FR" altLang="fr-FR" dirty="0"/>
              <a:t>Même les testeurs non familiarisés avec le langage de scripts peuvent entrer des données de tests pour ces scripts prédéfinis.</a:t>
            </a:r>
            <a:endParaRPr lang="fr-FR" altLang="fr-FR" b="1" dirty="0">
              <a:solidFill>
                <a:srgbClr val="F99400"/>
              </a:solidFill>
            </a:endParaRP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6613330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59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788561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4851212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244906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86600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9</a:t>
            </a:fld>
            <a:endParaRPr lang="fr-FR"/>
          </a:p>
        </p:txBody>
      </p:sp>
    </p:spTree>
    <p:extLst>
      <p:ext uri="{BB962C8B-B14F-4D97-AF65-F5344CB8AC3E}">
        <p14:creationId xmlns:p14="http://schemas.microsoft.com/office/powerpoint/2010/main" val="3180784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2752614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874564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47849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3273684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1910472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52873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69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4128423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7125331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endParaRPr altLang="fr-FR">
              <a:latin typeface="Calibri" panose="020F0502020204030204" pitchFamily="34" charset="0"/>
            </a:endParaRPr>
          </a:p>
        </p:txBody>
      </p:sp>
    </p:spTree>
    <p:extLst>
      <p:ext uri="{BB962C8B-B14F-4D97-AF65-F5344CB8AC3E}">
        <p14:creationId xmlns:p14="http://schemas.microsoft.com/office/powerpoint/2010/main" val="391999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94264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10</a:t>
            </a:fld>
            <a:endParaRPr lang="fr-FR"/>
          </a:p>
        </p:txBody>
      </p:sp>
    </p:spTree>
    <p:extLst>
      <p:ext uri="{BB962C8B-B14F-4D97-AF65-F5344CB8AC3E}">
        <p14:creationId xmlns:p14="http://schemas.microsoft.com/office/powerpoint/2010/main" val="42619187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dirty="0">
                <a:latin typeface="Calibri" panose="020F0502020204030204" pitchFamily="34" charset="0"/>
              </a:rPr>
              <a:t>En intégrant tous les composants modifiés régulièrement, </a:t>
            </a:r>
            <a:r>
              <a:rPr altLang="fr-FR" b="1" dirty="0">
                <a:latin typeface="Calibri" panose="020F0502020204030204" pitchFamily="34" charset="0"/>
              </a:rPr>
              <a:t>au moins une fois par jour</a:t>
            </a:r>
          </a:p>
          <a:p>
            <a:pPr hangingPunct="1"/>
            <a:endParaRPr altLang="fr-FR" dirty="0">
              <a:latin typeface="Calibri" panose="020F0502020204030204" pitchFamily="34" charset="0"/>
            </a:endParaRPr>
          </a:p>
        </p:txBody>
      </p:sp>
    </p:spTree>
    <p:extLst>
      <p:ext uri="{BB962C8B-B14F-4D97-AF65-F5344CB8AC3E}">
        <p14:creationId xmlns:p14="http://schemas.microsoft.com/office/powerpoint/2010/main" val="20490650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947528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79950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9843158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51451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79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2059935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12533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243991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9537055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59117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11</a:t>
            </a:fld>
            <a:endParaRPr lang="fr-FR"/>
          </a:p>
        </p:txBody>
      </p:sp>
    </p:spTree>
    <p:extLst>
      <p:ext uri="{BB962C8B-B14F-4D97-AF65-F5344CB8AC3E}">
        <p14:creationId xmlns:p14="http://schemas.microsoft.com/office/powerpoint/2010/main" val="39972811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9283703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256177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167291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392105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862951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89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5932644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368663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96769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8379159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876886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hlinkClick r:id="rId3"/>
              </a:rPr>
              <a:t>https://www.visual-paradigm.com/scrum/agile-three-amigos-development-strategy/</a:t>
            </a:r>
            <a:endParaRPr lang="fr-FR"/>
          </a:p>
          <a:p>
            <a:r>
              <a:rPr lang="en-US" sz="1200" b="0" i="0" kern="1200">
                <a:solidFill>
                  <a:schemeClr val="tx1"/>
                </a:solidFill>
                <a:effectLst/>
                <a:latin typeface="+mn-lt"/>
                <a:ea typeface="+mn-ea"/>
                <a:cs typeface="+mn-cs"/>
              </a:rPr>
              <a:t>Fit allows customers, testers, and programmers to learn what their software </a:t>
            </a:r>
            <a:r>
              <a:rPr lang="en-US" sz="1200" b="0" i="1" kern="1200">
                <a:solidFill>
                  <a:schemeClr val="tx1"/>
                </a:solidFill>
                <a:effectLst/>
                <a:latin typeface="+mn-lt"/>
                <a:ea typeface="+mn-ea"/>
                <a:cs typeface="+mn-cs"/>
              </a:rPr>
              <a:t>should</a:t>
            </a:r>
            <a:r>
              <a:rPr lang="en-US" sz="1200" b="0" i="0" kern="1200">
                <a:solidFill>
                  <a:schemeClr val="tx1"/>
                </a:solidFill>
                <a:effectLst/>
                <a:latin typeface="+mn-lt"/>
                <a:ea typeface="+mn-ea"/>
                <a:cs typeface="+mn-cs"/>
              </a:rPr>
              <a:t> do and what it </a:t>
            </a:r>
            <a:r>
              <a:rPr lang="en-US" sz="1200" b="0" i="1" kern="1200">
                <a:solidFill>
                  <a:schemeClr val="tx1"/>
                </a:solidFill>
                <a:effectLst/>
                <a:latin typeface="+mn-lt"/>
                <a:ea typeface="+mn-ea"/>
                <a:cs typeface="+mn-cs"/>
              </a:rPr>
              <a:t>does</a:t>
            </a:r>
            <a:r>
              <a:rPr lang="en-US" sz="1200" b="0" i="0" kern="1200">
                <a:solidFill>
                  <a:schemeClr val="tx1"/>
                </a:solidFill>
                <a:effectLst/>
                <a:latin typeface="+mn-lt"/>
                <a:ea typeface="+mn-ea"/>
                <a:cs typeface="+mn-cs"/>
              </a:rPr>
              <a:t> do. It automatically compares customers' expectations to actual results.</a:t>
            </a:r>
            <a:endParaRPr lang="fr-FR"/>
          </a:p>
        </p:txBody>
      </p:sp>
      <p:sp>
        <p:nvSpPr>
          <p:cNvPr id="4" name="Espace réservé du numéro de diapositive 3"/>
          <p:cNvSpPr>
            <a:spLocks noGrp="1"/>
          </p:cNvSpPr>
          <p:nvPr>
            <p:ph type="sldNum" sz="quarter" idx="5"/>
          </p:nvPr>
        </p:nvSpPr>
        <p:spPr/>
        <p:txBody>
          <a:bodyPr/>
          <a:lstStyle/>
          <a:p>
            <a:fld id="{AD7C7115-849D-4CBA-B419-785666139D79}" type="slidenum">
              <a:rPr lang="fr-FR" smtClean="0"/>
              <a:t>12</a:t>
            </a:fld>
            <a:endParaRPr lang="fr-FR"/>
          </a:p>
        </p:txBody>
      </p:sp>
    </p:spTree>
    <p:extLst>
      <p:ext uri="{BB962C8B-B14F-4D97-AF65-F5344CB8AC3E}">
        <p14:creationId xmlns:p14="http://schemas.microsoft.com/office/powerpoint/2010/main" val="24206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94</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6666072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95</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16711285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96</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293606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97</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820771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98</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7473237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99</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457167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100</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2071092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101</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35052610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102</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5468618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Espace réservé de l'image des diapositives 1"/>
          <p:cNvSpPr>
            <a:spLocks noGrp="1" noRot="1" noChangeAspect="1" noTextEdit="1"/>
          </p:cNvSpPr>
          <p:nvPr>
            <p:ph type="sldImg"/>
          </p:nvPr>
        </p:nvSpPr>
        <p:spPr>
          <a:ln/>
        </p:spPr>
      </p:sp>
      <p:sp>
        <p:nvSpPr>
          <p:cNvPr id="242691" name="Espace réservé du numéro de diapositive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algn="r" eaLnBrk="1" hangingPunct="1"/>
            <a:fld id="{BF56D910-4976-45B2-8CC8-8AEBE57CE491}" type="slidenum">
              <a:rPr lang="fr-FR" altLang="fr-FR"/>
              <a:pPr algn="r" eaLnBrk="1" hangingPunct="1"/>
              <a:t>103</a:t>
            </a:fld>
            <a:endParaRPr lang="fr-FR" altLang="fr-FR"/>
          </a:p>
        </p:txBody>
      </p:sp>
      <p:sp>
        <p:nvSpPr>
          <p:cNvPr id="242692" name="Espace réservé des commentaires 5"/>
          <p:cNvSpPr>
            <a:spLocks noChangeArrowheads="1"/>
          </p:cNvSpPr>
          <p:nvPr/>
        </p:nvSpPr>
        <p:spPr bwMode="auto">
          <a:xfrm>
            <a:off x="765175" y="4343400"/>
            <a:ext cx="52562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rIns="91430"/>
          <a:lstStyle>
            <a:lvl1pPr eaLnBrk="0" hangingPunct="0">
              <a:defRPr sz="1200">
                <a:solidFill>
                  <a:srgbClr val="000000"/>
                </a:solidFill>
                <a:latin typeface="Calibri" panose="020F0502020204030204" pitchFamily="34" charset="0"/>
              </a:defRPr>
            </a:lvl1pPr>
            <a:lvl2pPr marL="742950" indent="-285750" eaLnBrk="0" hangingPunct="0">
              <a:defRPr sz="1200">
                <a:solidFill>
                  <a:srgbClr val="000000"/>
                </a:solidFill>
                <a:latin typeface="Calibri" panose="020F0502020204030204" pitchFamily="34" charset="0"/>
              </a:defRPr>
            </a:lvl2pPr>
            <a:lvl3pPr marL="1143000" indent="-228600" eaLnBrk="0" hangingPunct="0">
              <a:defRPr sz="1200">
                <a:solidFill>
                  <a:srgbClr val="000000"/>
                </a:solidFill>
                <a:latin typeface="Calibri" panose="020F0502020204030204" pitchFamily="34" charset="0"/>
              </a:defRPr>
            </a:lvl3pPr>
            <a:lvl4pPr marL="1600200" indent="-228600" eaLnBrk="0" hangingPunct="0">
              <a:defRPr sz="1200">
                <a:solidFill>
                  <a:srgbClr val="000000"/>
                </a:solidFill>
                <a:latin typeface="Calibri" panose="020F0502020204030204" pitchFamily="34" charset="0"/>
              </a:defRPr>
            </a:lvl4pPr>
            <a:lvl5pPr marL="2057400" indent="-228600" eaLnBrk="0" hangingPunct="0">
              <a:defRPr sz="1200">
                <a:solidFill>
                  <a:srgbClr val="000000"/>
                </a:solidFill>
                <a:latin typeface="Calibri" panose="020F0502020204030204" pitchFamily="34" charset="0"/>
              </a:defRPr>
            </a:lvl5pPr>
            <a:lvl6pPr marL="2514600" indent="-228600" eaLnBrk="0" fontAlgn="base" hangingPunct="0">
              <a:spcBef>
                <a:spcPct val="0"/>
              </a:spcBef>
              <a:spcAft>
                <a:spcPct val="0"/>
              </a:spcAft>
              <a:defRPr sz="1200">
                <a:solidFill>
                  <a:srgbClr val="000000"/>
                </a:solidFill>
                <a:latin typeface="Calibri" panose="020F0502020204030204" pitchFamily="34" charset="0"/>
              </a:defRPr>
            </a:lvl6pPr>
            <a:lvl7pPr marL="2971800" indent="-228600" eaLnBrk="0" fontAlgn="base" hangingPunct="0">
              <a:spcBef>
                <a:spcPct val="0"/>
              </a:spcBef>
              <a:spcAft>
                <a:spcPct val="0"/>
              </a:spcAft>
              <a:defRPr sz="1200">
                <a:solidFill>
                  <a:srgbClr val="000000"/>
                </a:solidFill>
                <a:latin typeface="Calibri" panose="020F0502020204030204" pitchFamily="34" charset="0"/>
              </a:defRPr>
            </a:lvl7pPr>
            <a:lvl8pPr marL="3429000" indent="-228600" eaLnBrk="0" fontAlgn="base" hangingPunct="0">
              <a:spcBef>
                <a:spcPct val="0"/>
              </a:spcBef>
              <a:spcAft>
                <a:spcPct val="0"/>
              </a:spcAft>
              <a:defRPr sz="1200">
                <a:solidFill>
                  <a:srgbClr val="000000"/>
                </a:solidFill>
                <a:latin typeface="Calibri" panose="020F0502020204030204" pitchFamily="34" charset="0"/>
              </a:defRPr>
            </a:lvl8pPr>
            <a:lvl9pPr marL="3886200" indent="-228600" eaLnBrk="0" fontAlgn="base" hangingPunct="0">
              <a:spcBef>
                <a:spcPct val="0"/>
              </a:spcBef>
              <a:spcAft>
                <a:spcPct val="0"/>
              </a:spcAft>
              <a:defRPr sz="1200">
                <a:solidFill>
                  <a:srgbClr val="000000"/>
                </a:solidFill>
                <a:latin typeface="Calibri" panose="020F0502020204030204" pitchFamily="34" charset="0"/>
              </a:defRPr>
            </a:lvl9pPr>
          </a:lstStyle>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a:p>
            <a:pPr eaLnBrk="1" hangingPunct="1"/>
            <a:r>
              <a:rPr lang="fr-FR" altLang="fr-FR" sz="1700"/>
              <a:t>__________________________________________________________________</a:t>
            </a:r>
          </a:p>
          <a:p>
            <a:pPr eaLnBrk="1" hangingPunct="1"/>
            <a:endParaRPr lang="fr-FR" altLang="fr-FR" sz="1700"/>
          </a:p>
        </p:txBody>
      </p:sp>
      <p:sp>
        <p:nvSpPr>
          <p:cNvPr id="242693" name="Espace réservé des commentaires 1"/>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p>
            <a:pPr hangingPunct="1"/>
            <a:r>
              <a:rPr altLang="fr-FR">
                <a:latin typeface="Calibri" panose="020F0502020204030204" pitchFamily="34" charset="0"/>
              </a:rPr>
              <a:t>En intégrant tous les composants modifiés régulièrement, </a:t>
            </a:r>
            <a:r>
              <a:rPr altLang="fr-FR" b="1">
                <a:latin typeface="Calibri" panose="020F0502020204030204" pitchFamily="34" charset="0"/>
              </a:rPr>
              <a:t>au moins une fois par jour</a:t>
            </a:r>
          </a:p>
          <a:p>
            <a:pPr hangingPunct="1"/>
            <a:endParaRPr altLang="fr-FR">
              <a:latin typeface="Calibri" panose="020F0502020204030204" pitchFamily="34" charset="0"/>
            </a:endParaRPr>
          </a:p>
        </p:txBody>
      </p:sp>
    </p:spTree>
    <p:extLst>
      <p:ext uri="{BB962C8B-B14F-4D97-AF65-F5344CB8AC3E}">
        <p14:creationId xmlns:p14="http://schemas.microsoft.com/office/powerpoint/2010/main" val="70730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A3EB1E0B-8E72-4D70-A8C7-3F8641733B50}" type="datetime1">
              <a:rPr lang="fr-FR" smtClean="0"/>
              <a:t>16/12/2019</a:t>
            </a:fld>
            <a:endParaRPr lang="fr-FR"/>
          </a:p>
        </p:txBody>
      </p:sp>
      <p:sp>
        <p:nvSpPr>
          <p:cNvPr id="5" name="Espace réservé du pied de page 4"/>
          <p:cNvSpPr>
            <a:spLocks noGrp="1"/>
          </p:cNvSpPr>
          <p:nvPr>
            <p:ph type="ftr" sz="quarter" idx="11"/>
          </p:nvPr>
        </p:nvSpPr>
        <p:spPr/>
        <p:txBody>
          <a:bodyPr/>
          <a:lstStyle/>
          <a:p>
            <a:r>
              <a:rPr lang="fr-FR" dirty="0" err="1"/>
              <a:t>Selenium</a:t>
            </a:r>
            <a:r>
              <a:rPr lang="fr-FR" dirty="0"/>
              <a:t>: Automatisation des applications</a:t>
            </a:r>
          </a:p>
          <a:p>
            <a:endParaRPr lang="fr-FR" dirty="0"/>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047576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8E7879C-DB98-40B4-A01F-73E8C2B8C91C}" type="datetime1">
              <a:rPr lang="fr-FR" smtClean="0"/>
              <a:t>16/12/2019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21084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275E5668-1B04-4167-9017-3EA3D4A1B469}" type="datetime1">
              <a:rPr lang="fr-FR" smtClean="0"/>
              <a:t>16/12/2019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12123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re et contenu">
    <p:spTree>
      <p:nvGrpSpPr>
        <p:cNvPr id="1" name=""/>
        <p:cNvGrpSpPr/>
        <p:nvPr/>
      </p:nvGrpSpPr>
      <p:grpSpPr>
        <a:xfrm>
          <a:off x="0" y="0"/>
          <a:ext cx="0" cy="0"/>
          <a:chOff x="0" y="0"/>
          <a:chExt cx="0" cy="0"/>
        </a:xfrm>
      </p:grpSpPr>
      <p:sp>
        <p:nvSpPr>
          <p:cNvPr id="13" name="Espace réservé du contenu 2"/>
          <p:cNvSpPr txBox="1">
            <a:spLocks noGrp="1"/>
          </p:cNvSpPr>
          <p:nvPr>
            <p:ph idx="4294967295"/>
          </p:nvPr>
        </p:nvSpPr>
        <p:spPr/>
        <p:txBody>
          <a:bodyPr/>
          <a:lstStyle>
            <a:lvl1pPr>
              <a:lnSpc>
                <a:spcPct val="150000"/>
              </a:lnSpc>
              <a:defRPr>
                <a:solidFill>
                  <a:schemeClr val="tx1"/>
                </a:solidFill>
              </a:defRPr>
            </a:lvl1pPr>
            <a:lvl2pPr>
              <a:lnSpc>
                <a:spcPct val="150000"/>
              </a:lnSpc>
              <a:defRPr>
                <a:solidFill>
                  <a:schemeClr val="tx1"/>
                </a:solidFill>
              </a:defRPr>
            </a:lvl2pPr>
            <a:lvl3pPr>
              <a:lnSpc>
                <a:spcPct val="150000"/>
              </a:lnSpc>
              <a:defRPr>
                <a:solidFill>
                  <a:schemeClr val="tx1"/>
                </a:solidFill>
              </a:defRPr>
            </a:lvl3pPr>
            <a:lvl4pPr>
              <a:lnSpc>
                <a:spcPct val="150000"/>
              </a:lnSpc>
              <a:defRPr>
                <a:solidFill>
                  <a:schemeClr val="tx1"/>
                </a:solidFill>
              </a:defRPr>
            </a:lvl4pPr>
            <a:lvl5pPr>
              <a:lnSpc>
                <a:spcPct val="150000"/>
              </a:lnSpc>
              <a:defRPr>
                <a:solidFill>
                  <a:schemeClr val="tx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5" name="Rectangle 46"/>
          <p:cNvSpPr txBox="1">
            <a:spLocks noGrp="1"/>
          </p:cNvSpPr>
          <p:nvPr>
            <p:ph type="sldNum" sz="quarter" idx="10"/>
          </p:nvPr>
        </p:nvSpPr>
        <p:spPr>
          <a:xfrm>
            <a:off x="6876256" y="6496446"/>
            <a:ext cx="1042988" cy="388938"/>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CE0A292F-E775-4399-A8DA-06EFC4DF4569}" type="slidenum">
              <a:rPr lang="fr-FR" altLang="fr-FR">
                <a:cs typeface="Arial" panose="020B0604020202020204" pitchFamily="34" charset="0"/>
              </a:rPr>
              <a:pPr fontAlgn="base">
                <a:spcBef>
                  <a:spcPct val="0"/>
                </a:spcBef>
                <a:spcAft>
                  <a:spcPct val="0"/>
                </a:spcAft>
              </a:pPr>
              <a:t>‹N°›</a:t>
            </a:fld>
            <a:endParaRPr lang="fr-FR" altLang="fr-FR">
              <a:cs typeface="Arial" panose="020B0604020202020204" pitchFamily="34" charset="0"/>
            </a:endParaRPr>
          </a:p>
        </p:txBody>
      </p:sp>
      <p:sp>
        <p:nvSpPr>
          <p:cNvPr id="4" name="Espace réservé du pied de page 4">
            <a:extLst>
              <a:ext uri="{FF2B5EF4-FFF2-40B4-BE49-F238E27FC236}">
                <a16:creationId xmlns:a16="http://schemas.microsoft.com/office/drawing/2014/main" id="{7A4F44A1-D9AA-4CF2-B4C6-8B5AE19BA8D8}"/>
              </a:ext>
            </a:extLst>
          </p:cNvPr>
          <p:cNvSpPr>
            <a:spLocks noGrp="1"/>
          </p:cNvSpPr>
          <p:nvPr>
            <p:ph type="ftr" sz="quarter" idx="11"/>
          </p:nvPr>
        </p:nvSpPr>
        <p:spPr>
          <a:xfrm>
            <a:off x="3124200" y="6356350"/>
            <a:ext cx="2895600" cy="365125"/>
          </a:xfrm>
        </p:spPr>
        <p:txBody>
          <a:bodyPr/>
          <a:lstStyle/>
          <a:p>
            <a:r>
              <a:rPr lang="fr-FR"/>
              <a:t>Selenium: Automatisation des applications </a:t>
            </a:r>
          </a:p>
        </p:txBody>
      </p:sp>
    </p:spTree>
    <p:extLst>
      <p:ext uri="{BB962C8B-B14F-4D97-AF65-F5344CB8AC3E}">
        <p14:creationId xmlns:p14="http://schemas.microsoft.com/office/powerpoint/2010/main" val="20243727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7265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13" name="Espace réservé du contenu 2"/>
          <p:cNvSpPr txBox="1">
            <a:spLocks noGrp="1"/>
          </p:cNvSpPr>
          <p:nvPr>
            <p:ph idx="4294967295"/>
          </p:nvPr>
        </p:nvSpPr>
        <p:spPr/>
        <p:txBody>
          <a:bodyPr/>
          <a:lstStyle>
            <a:lvl1pPr>
              <a:lnSpc>
                <a:spcPct val="150000"/>
              </a:lnSpc>
              <a:defRPr>
                <a:solidFill>
                  <a:schemeClr val="tx1"/>
                </a:solidFill>
              </a:defRPr>
            </a:lvl1pPr>
            <a:lvl2pPr>
              <a:lnSpc>
                <a:spcPct val="150000"/>
              </a:lnSpc>
              <a:defRPr>
                <a:solidFill>
                  <a:schemeClr val="tx1"/>
                </a:solidFill>
              </a:defRPr>
            </a:lvl2pPr>
            <a:lvl3pPr>
              <a:lnSpc>
                <a:spcPct val="150000"/>
              </a:lnSpc>
              <a:defRPr>
                <a:solidFill>
                  <a:schemeClr val="tx1"/>
                </a:solidFill>
              </a:defRPr>
            </a:lvl3pPr>
            <a:lvl4pPr>
              <a:lnSpc>
                <a:spcPct val="150000"/>
              </a:lnSpc>
              <a:defRPr>
                <a:solidFill>
                  <a:schemeClr val="tx1"/>
                </a:solidFill>
              </a:defRPr>
            </a:lvl4pPr>
            <a:lvl5pPr>
              <a:lnSpc>
                <a:spcPct val="150000"/>
              </a:lnSpc>
              <a:defRPr>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5" name="Rectangle 46"/>
          <p:cNvSpPr txBox="1">
            <a:spLocks noGrp="1"/>
          </p:cNvSpPr>
          <p:nvPr>
            <p:ph type="sldNum" sz="quarter" idx="10"/>
          </p:nvPr>
        </p:nvSpPr>
        <p:spPr>
          <a:xfrm>
            <a:off x="6876256" y="6496446"/>
            <a:ext cx="1042988" cy="388938"/>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fontAlgn="base">
              <a:spcBef>
                <a:spcPct val="0"/>
              </a:spcBef>
              <a:spcAft>
                <a:spcPct val="0"/>
              </a:spcAft>
            </a:pPr>
            <a:fld id="{CE0A292F-E775-4399-A8DA-06EFC4DF4569}" type="slidenum">
              <a:rPr lang="fr-FR" altLang="fr-FR">
                <a:cs typeface="Arial" panose="020B0604020202020204" pitchFamily="34" charset="0"/>
              </a:rPr>
              <a:pPr fontAlgn="base">
                <a:spcBef>
                  <a:spcPct val="0"/>
                </a:spcBef>
                <a:spcAft>
                  <a:spcPct val="0"/>
                </a:spcAft>
              </a:pPr>
              <a:t>‹N°›</a:t>
            </a:fld>
            <a:endParaRPr lang="fr-FR" altLang="fr-FR">
              <a:cs typeface="Arial" panose="020B0604020202020204" pitchFamily="34" charset="0"/>
            </a:endParaRPr>
          </a:p>
        </p:txBody>
      </p:sp>
    </p:spTree>
    <p:extLst>
      <p:ext uri="{BB962C8B-B14F-4D97-AF65-F5344CB8AC3E}">
        <p14:creationId xmlns:p14="http://schemas.microsoft.com/office/powerpoint/2010/main" val="19846978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555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A882A71-CD0E-47B9-AF5A-C8051A217797}" type="datetime1">
              <a:rPr lang="fr-FR" smtClean="0"/>
              <a:t>16/12/2019</a:t>
            </a:fld>
            <a:endParaRPr lang="fr-FR"/>
          </a:p>
        </p:txBody>
      </p:sp>
      <p:sp>
        <p:nvSpPr>
          <p:cNvPr id="5" name="Espace réservé du pied de page 4"/>
          <p:cNvSpPr>
            <a:spLocks noGrp="1"/>
          </p:cNvSpPr>
          <p:nvPr>
            <p:ph type="ftr" sz="quarter" idx="11"/>
          </p:nvPr>
        </p:nvSpPr>
        <p:spPr/>
        <p:txBody>
          <a:bodyPr/>
          <a:lstStyle/>
          <a:p>
            <a:r>
              <a:rPr lang="fr-FR" dirty="0" err="1"/>
              <a:t>Selenium</a:t>
            </a:r>
            <a:r>
              <a:rPr lang="fr-FR" dirty="0"/>
              <a:t>: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4472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FFC2A55A-BC56-4D80-9710-BBF62174D583}" type="datetime1">
              <a:rPr lang="fr-FR" smtClean="0"/>
              <a:t>16/12/2019</a:t>
            </a:fld>
            <a:endParaRPr lang="fr-FR"/>
          </a:p>
        </p:txBody>
      </p:sp>
      <p:sp>
        <p:nvSpPr>
          <p:cNvPr id="5" name="Espace réservé du pied de page 4"/>
          <p:cNvSpPr>
            <a:spLocks noGrp="1"/>
          </p:cNvSpPr>
          <p:nvPr>
            <p:ph type="ftr" sz="quarter" idx="11"/>
          </p:nvPr>
        </p:nvSpPr>
        <p:spPr/>
        <p:txBody>
          <a:bodyPr/>
          <a:lstStyle/>
          <a:p>
            <a:r>
              <a:rPr lang="fr-FR"/>
              <a:t>Selenium: Automatisation des applications </a:t>
            </a:r>
          </a:p>
        </p:txBody>
      </p:sp>
      <p:sp>
        <p:nvSpPr>
          <p:cNvPr id="6" name="Espace réservé du numéro de diapositive 5"/>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943550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7217732-2331-4163-81AE-63553DE39BFB}" type="datetime1">
              <a:rPr lang="fr-FR" smtClean="0"/>
              <a:t>16/12/2019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44664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2D89D8E7-08CC-4772-99A6-2E56CD8545E2}" type="datetime1">
              <a:rPr lang="fr-FR" smtClean="0"/>
              <a:t>16/12/2019</a:t>
            </a:fld>
            <a:endParaRPr lang="fr-FR"/>
          </a:p>
        </p:txBody>
      </p:sp>
      <p:sp>
        <p:nvSpPr>
          <p:cNvPr id="8" name="Espace réservé du pied de page 7"/>
          <p:cNvSpPr>
            <a:spLocks noGrp="1"/>
          </p:cNvSpPr>
          <p:nvPr>
            <p:ph type="ftr" sz="quarter" idx="11"/>
          </p:nvPr>
        </p:nvSpPr>
        <p:spPr/>
        <p:txBody>
          <a:bodyPr/>
          <a:lstStyle/>
          <a:p>
            <a:r>
              <a:rPr lang="fr-FR"/>
              <a:t>Selenium: Automatisation des applications </a:t>
            </a:r>
          </a:p>
        </p:txBody>
      </p:sp>
      <p:sp>
        <p:nvSpPr>
          <p:cNvPr id="9" name="Espace réservé du numéro de diapositive 8"/>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04458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C25DFE3-9CE5-4C16-93D6-BC2109B95BDE}" type="datetime1">
              <a:rPr lang="fr-FR" smtClean="0"/>
              <a:t>16/12/2019</a:t>
            </a:fld>
            <a:endParaRPr lang="fr-FR"/>
          </a:p>
        </p:txBody>
      </p:sp>
      <p:sp>
        <p:nvSpPr>
          <p:cNvPr id="4" name="Espace réservé du pied de page 3"/>
          <p:cNvSpPr>
            <a:spLocks noGrp="1"/>
          </p:cNvSpPr>
          <p:nvPr>
            <p:ph type="ftr" sz="quarter" idx="11"/>
          </p:nvPr>
        </p:nvSpPr>
        <p:spPr/>
        <p:txBody>
          <a:bodyPr/>
          <a:lstStyle/>
          <a:p>
            <a:r>
              <a:rPr lang="fr-FR"/>
              <a:t>Selenium: Automatisation des applications </a:t>
            </a:r>
          </a:p>
        </p:txBody>
      </p:sp>
      <p:sp>
        <p:nvSpPr>
          <p:cNvPr id="5" name="Espace réservé du numéro de diapositive 4"/>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3792983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68EA846-09F0-41AC-8439-DF591875A4AF}" type="datetime1">
              <a:rPr lang="fr-FR" smtClean="0"/>
              <a:t>16/12/2019</a:t>
            </a:fld>
            <a:endParaRPr lang="fr-FR"/>
          </a:p>
        </p:txBody>
      </p:sp>
      <p:sp>
        <p:nvSpPr>
          <p:cNvPr id="3" name="Espace réservé du pied de page 2"/>
          <p:cNvSpPr>
            <a:spLocks noGrp="1"/>
          </p:cNvSpPr>
          <p:nvPr>
            <p:ph type="ftr" sz="quarter" idx="11"/>
          </p:nvPr>
        </p:nvSpPr>
        <p:spPr/>
        <p:txBody>
          <a:bodyPr/>
          <a:lstStyle/>
          <a:p>
            <a:r>
              <a:rPr lang="fr-FR"/>
              <a:t>Selenium: Automatisation des applications </a:t>
            </a:r>
          </a:p>
        </p:txBody>
      </p:sp>
      <p:sp>
        <p:nvSpPr>
          <p:cNvPr id="4" name="Espace réservé du numéro de diapositive 3"/>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230344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DD5303DA-EFB1-41B4-8BE2-E1F5D54AEA61}" type="datetime1">
              <a:rPr lang="fr-FR" smtClean="0"/>
              <a:t>16/12/2019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537341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1373C1C-228C-4BD3-8098-68524065F7A6}" type="datetime1">
              <a:rPr lang="fr-FR" smtClean="0"/>
              <a:t>16/12/2019</a:t>
            </a:fld>
            <a:endParaRPr lang="fr-FR"/>
          </a:p>
        </p:txBody>
      </p:sp>
      <p:sp>
        <p:nvSpPr>
          <p:cNvPr id="6" name="Espace réservé du pied de page 5"/>
          <p:cNvSpPr>
            <a:spLocks noGrp="1"/>
          </p:cNvSpPr>
          <p:nvPr>
            <p:ph type="ftr" sz="quarter" idx="11"/>
          </p:nvPr>
        </p:nvSpPr>
        <p:spPr/>
        <p:txBody>
          <a:bodyPr/>
          <a:lstStyle/>
          <a:p>
            <a:r>
              <a:rPr lang="fr-FR"/>
              <a:t>Selenium: Automatisation des applications </a:t>
            </a:r>
          </a:p>
        </p:txBody>
      </p:sp>
      <p:sp>
        <p:nvSpPr>
          <p:cNvPr id="7" name="Espace réservé du numéro de diapositive 6"/>
          <p:cNvSpPr>
            <a:spLocks noGrp="1"/>
          </p:cNvSpPr>
          <p:nvPr>
            <p:ph type="sldNum" sz="quarter" idx="12"/>
          </p:nvPr>
        </p:nvSpPr>
        <p:spPr/>
        <p:txBody>
          <a:bodyPr/>
          <a:lstStyle/>
          <a:p>
            <a:fld id="{8140ABC8-A3E6-4B41-970B-2DED10D3C86F}" type="slidenum">
              <a:rPr lang="fr-FR" smtClean="0"/>
              <a:t>‹N°›</a:t>
            </a:fld>
            <a:endParaRPr lang="fr-FR"/>
          </a:p>
        </p:txBody>
      </p:sp>
    </p:spTree>
    <p:extLst>
      <p:ext uri="{BB962C8B-B14F-4D97-AF65-F5344CB8AC3E}">
        <p14:creationId xmlns:p14="http://schemas.microsoft.com/office/powerpoint/2010/main" val="152064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29257-9B64-4A5C-BD69-862F47F12700}" type="datetime1">
              <a:rPr lang="fr-FR" smtClean="0"/>
              <a:t>16/12/2019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Selenium: Automatisation des applications </a:t>
            </a: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0ABC8-A3E6-4B41-970B-2DED10D3C86F}" type="slidenum">
              <a:rPr lang="fr-FR" smtClean="0"/>
              <a:t>‹N°›</a:t>
            </a:fld>
            <a:endParaRPr lang="fr-FR"/>
          </a:p>
        </p:txBody>
      </p:sp>
    </p:spTree>
    <p:extLst>
      <p:ext uri="{BB962C8B-B14F-4D97-AF65-F5344CB8AC3E}">
        <p14:creationId xmlns:p14="http://schemas.microsoft.com/office/powerpoint/2010/main" val="1500022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Espace réservé du titre 1"/>
          <p:cNvSpPr txBox="1">
            <a:spLocks noGrp="1"/>
          </p:cNvSpPr>
          <p:nvPr>
            <p:ph type="title"/>
          </p:nvPr>
        </p:nvSpPr>
        <p:spPr bwMode="auto">
          <a:xfrm>
            <a:off x="457200" y="1124744"/>
            <a:ext cx="8229600" cy="292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1" compatLnSpc="1">
            <a:prstTxWarp prst="textNoShape">
              <a:avLst/>
            </a:prstTxWarp>
          </a:bodyPr>
          <a:lstStyle/>
          <a:p>
            <a:pPr lvl="0"/>
            <a:r>
              <a:rPr lang="fr-FR" altLang="fr-FR" dirty="0"/>
              <a:t>Cliquez pour modifier le style du titre</a:t>
            </a:r>
            <a:endParaRPr lang="fr-BE" altLang="fr-FR" dirty="0"/>
          </a:p>
        </p:txBody>
      </p:sp>
      <p:sp>
        <p:nvSpPr>
          <p:cNvPr id="1027" name="Espace réservé du texte 2"/>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endParaRPr lang="fr-BE" altLang="fr-FR"/>
          </a:p>
        </p:txBody>
      </p:sp>
    </p:spTree>
    <p:extLst>
      <p:ext uri="{BB962C8B-B14F-4D97-AF65-F5344CB8AC3E}">
        <p14:creationId xmlns:p14="http://schemas.microsoft.com/office/powerpoint/2010/main" val="279865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p14:dur="10"/>
    </mc:Choice>
    <mc:Fallback xmlns="">
      <p:transition/>
    </mc:Fallback>
  </mc:AlternateContent>
  <p:hf hdr="0" dt="0"/>
  <p:txStyles>
    <p:title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p:titleStyle>
    <p:body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hyperlink" Target="http://selenium-release.storage.googleapis.com/index.html" TargetMode="External"/><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0.png"/><Relationship Id="rId7" Type="http://schemas.openxmlformats.org/officeDocument/2006/relationships/image" Target="../media/image146.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153.png"/></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0.xml"/><Relationship Id="rId1" Type="http://schemas.openxmlformats.org/officeDocument/2006/relationships/slideLayout" Target="../slideLayouts/slideLayout12.xml"/><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168.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hyperlink" Target="http://orangehrm.selenium-formation.org/symfony/web/index.php/auth/log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90.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0.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102.jpe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hyperlink" Target="http://dolibarr.selenium-formation.org/"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85.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118.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hyperlink" Target="http://newtours.demoaut.com/" TargetMode="External"/><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5.xml.rels><?xml version="1.0" encoding="UTF-8" standalone="yes"?>
<Relationships xmlns="http://schemas.openxmlformats.org/package/2006/relationships"><Relationship Id="rId3" Type="http://schemas.openxmlformats.org/officeDocument/2006/relationships/hyperlink" Target="http://orangehrm.selenium-formation.org/" TargetMode="Externa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www.assertselenium.com/java/list-of-chrome-driver-command-line-arguments/" TargetMode="External"/><Relationship Id="rId7" Type="http://schemas.openxmlformats.org/officeDocument/2006/relationships/image" Target="../media/image135.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sites.google.com/a/chromium.org/chromedriver/capabilities#TOC-List-of-recognized-capabilitie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SeleniumHQ/selenium/wiki/InternetExplorerDriver" TargetMode="External"/><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0E5B93-54C1-4741-BCA5-5EFB7A9B4879}"/>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4D4B43C0-B51C-48A7-8B34-856B31B30331}"/>
              </a:ext>
            </a:extLst>
          </p:cNvPr>
          <p:cNvSpPr>
            <a:spLocks noGrp="1"/>
          </p:cNvSpPr>
          <p:nvPr>
            <p:ph type="subTitle" idx="1"/>
          </p:nvPr>
        </p:nvSpPr>
        <p:spPr/>
        <p:txBody>
          <a:bodyPr/>
          <a:lstStyle/>
          <a:p>
            <a:r>
              <a:rPr lang="fr-FR" dirty="0"/>
              <a:t>Automatisation des applications web avec </a:t>
            </a:r>
            <a:r>
              <a:rPr lang="fr-FR" dirty="0" err="1"/>
              <a:t>Selenium</a:t>
            </a:r>
            <a:r>
              <a:rPr lang="fr-FR" dirty="0"/>
              <a:t>: Approfondissement</a:t>
            </a:r>
          </a:p>
        </p:txBody>
      </p:sp>
      <p:sp>
        <p:nvSpPr>
          <p:cNvPr id="6" name="Espace réservé du numéro de diapositive 5">
            <a:extLst>
              <a:ext uri="{FF2B5EF4-FFF2-40B4-BE49-F238E27FC236}">
                <a16:creationId xmlns:a16="http://schemas.microsoft.com/office/drawing/2014/main" id="{A9EC1C2F-F474-4E9F-87DC-B4EED50FABB4}"/>
              </a:ext>
            </a:extLst>
          </p:cNvPr>
          <p:cNvSpPr>
            <a:spLocks noGrp="1"/>
          </p:cNvSpPr>
          <p:nvPr>
            <p:ph type="sldNum" sz="quarter" idx="12"/>
          </p:nvPr>
        </p:nvSpPr>
        <p:spPr/>
        <p:txBody>
          <a:bodyPr/>
          <a:lstStyle/>
          <a:p>
            <a:fld id="{8140ABC8-A3E6-4B41-970B-2DED10D3C86F}" type="slidenum">
              <a:rPr lang="fr-FR" smtClean="0"/>
              <a:t>1</a:t>
            </a:fld>
            <a:endParaRPr lang="fr-FR"/>
          </a:p>
        </p:txBody>
      </p:sp>
      <p:pic>
        <p:nvPicPr>
          <p:cNvPr id="8" name="Image 7">
            <a:extLst>
              <a:ext uri="{FF2B5EF4-FFF2-40B4-BE49-F238E27FC236}">
                <a16:creationId xmlns:a16="http://schemas.microsoft.com/office/drawing/2014/main" id="{E480BC74-CEEE-494D-A8F3-8F4A10212DF4}"/>
              </a:ext>
            </a:extLst>
          </p:cNvPr>
          <p:cNvPicPr>
            <a:picLocks noChangeAspect="1"/>
          </p:cNvPicPr>
          <p:nvPr/>
        </p:nvPicPr>
        <p:blipFill>
          <a:blip r:embed="rId2"/>
          <a:stretch>
            <a:fillRect/>
          </a:stretch>
        </p:blipFill>
        <p:spPr>
          <a:xfrm>
            <a:off x="3124200" y="1622425"/>
            <a:ext cx="2400300" cy="1905000"/>
          </a:xfrm>
          <a:prstGeom prst="rect">
            <a:avLst/>
          </a:prstGeom>
        </p:spPr>
      </p:pic>
      <p:sp>
        <p:nvSpPr>
          <p:cNvPr id="7" name="Espace réservé du pied de page 6">
            <a:extLst>
              <a:ext uri="{FF2B5EF4-FFF2-40B4-BE49-F238E27FC236}">
                <a16:creationId xmlns:a16="http://schemas.microsoft.com/office/drawing/2014/main" id="{59525B38-06E8-4C68-A680-6FD12788C46F}"/>
              </a:ext>
            </a:extLst>
          </p:cNvPr>
          <p:cNvSpPr>
            <a:spLocks noGrp="1"/>
          </p:cNvSpPr>
          <p:nvPr>
            <p:ph type="ftr" sz="quarter" idx="11"/>
          </p:nvPr>
        </p:nvSpPr>
        <p:spPr/>
        <p:txBody>
          <a:bodyPr/>
          <a:lstStyle/>
          <a:p>
            <a:r>
              <a:rPr lang="fr-FR"/>
              <a:t>Selenium: Automatisation des applications</a:t>
            </a:r>
          </a:p>
          <a:p>
            <a:endParaRPr lang="fr-FR" dirty="0"/>
          </a:p>
        </p:txBody>
      </p:sp>
    </p:spTree>
    <p:extLst>
      <p:ext uri="{BB962C8B-B14F-4D97-AF65-F5344CB8AC3E}">
        <p14:creationId xmlns:p14="http://schemas.microsoft.com/office/powerpoint/2010/main" val="314483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 workflow de l’automatisation des tests IHM</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10</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25" name="Rectangle 24">
            <a:extLst>
              <a:ext uri="{FF2B5EF4-FFF2-40B4-BE49-F238E27FC236}">
                <a16:creationId xmlns:a16="http://schemas.microsoft.com/office/drawing/2014/main" id="{0BDA2592-357E-48AC-B707-5FADAB8C9D04}"/>
              </a:ext>
            </a:extLst>
          </p:cNvPr>
          <p:cNvSpPr/>
          <p:nvPr/>
        </p:nvSpPr>
        <p:spPr>
          <a:xfrm>
            <a:off x="420120" y="2533217"/>
            <a:ext cx="2999874" cy="113851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r>
              <a:rPr lang="en-US" sz="1400" dirty="0" err="1">
                <a:solidFill>
                  <a:schemeClr val="tx1"/>
                </a:solidFill>
              </a:rPr>
              <a:t>Analyser</a:t>
            </a:r>
            <a:r>
              <a:rPr lang="en-US" sz="1400" dirty="0">
                <a:solidFill>
                  <a:schemeClr val="tx1"/>
                </a:solidFill>
              </a:rPr>
              <a:t> AUT</a:t>
            </a:r>
          </a:p>
          <a:p>
            <a:r>
              <a:rPr lang="en-US" sz="1400" dirty="0">
                <a:solidFill>
                  <a:schemeClr val="tx1"/>
                </a:solidFill>
              </a:rPr>
              <a:t>Identifier les tests à </a:t>
            </a:r>
            <a:r>
              <a:rPr lang="en-US" sz="1400" dirty="0" err="1">
                <a:solidFill>
                  <a:schemeClr val="tx1"/>
                </a:solidFill>
              </a:rPr>
              <a:t>automatiser</a:t>
            </a:r>
            <a:endParaRPr lang="en-US" sz="1400" dirty="0">
              <a:solidFill>
                <a:schemeClr val="tx1"/>
              </a:solidFill>
            </a:endParaRPr>
          </a:p>
          <a:p>
            <a:r>
              <a:rPr lang="en-US" sz="1400" dirty="0">
                <a:solidFill>
                  <a:schemeClr val="tx1"/>
                </a:solidFill>
              </a:rPr>
              <a:t>Identifier le JDD</a:t>
            </a:r>
          </a:p>
          <a:p>
            <a:r>
              <a:rPr lang="en-US" sz="1400" dirty="0" err="1">
                <a:solidFill>
                  <a:schemeClr val="tx1"/>
                </a:solidFill>
              </a:rPr>
              <a:t>Création</a:t>
            </a:r>
            <a:r>
              <a:rPr lang="en-US" sz="1400" dirty="0">
                <a:solidFill>
                  <a:schemeClr val="tx1"/>
                </a:solidFill>
              </a:rPr>
              <a:t> de </a:t>
            </a:r>
            <a:r>
              <a:rPr lang="en-US" sz="1400" dirty="0" err="1">
                <a:solidFill>
                  <a:schemeClr val="tx1"/>
                </a:solidFill>
              </a:rPr>
              <a:t>simulateurs</a:t>
            </a:r>
            <a:endParaRPr lang="en-US" sz="1400" dirty="0">
              <a:solidFill>
                <a:schemeClr val="tx1"/>
              </a:solidFill>
            </a:endParaRPr>
          </a:p>
          <a:p>
            <a:pPr algn="ctr"/>
            <a:endParaRPr lang="en-US" sz="1400" dirty="0">
              <a:solidFill>
                <a:schemeClr val="tx1"/>
              </a:solidFill>
            </a:endParaRPr>
          </a:p>
        </p:txBody>
      </p:sp>
      <p:sp>
        <p:nvSpPr>
          <p:cNvPr id="26" name="Rectangle 25">
            <a:extLst>
              <a:ext uri="{FF2B5EF4-FFF2-40B4-BE49-F238E27FC236}">
                <a16:creationId xmlns:a16="http://schemas.microsoft.com/office/drawing/2014/main" id="{EA709239-C7DA-493D-84C6-FA34E0A715B3}"/>
              </a:ext>
            </a:extLst>
          </p:cNvPr>
          <p:cNvSpPr/>
          <p:nvPr/>
        </p:nvSpPr>
        <p:spPr>
          <a:xfrm>
            <a:off x="4486508" y="2164590"/>
            <a:ext cx="2959769" cy="120255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28600" tIns="91440" bIns="91440" rtlCol="0" anchor="ctr"/>
          <a:lstStyle/>
          <a:p>
            <a:endParaRPr lang="en-US" sz="1300" dirty="0">
              <a:solidFill>
                <a:schemeClr val="tx1"/>
              </a:solidFill>
            </a:endParaRPr>
          </a:p>
          <a:p>
            <a:r>
              <a:rPr lang="en-US" sz="1400" dirty="0" err="1">
                <a:solidFill>
                  <a:schemeClr val="tx1"/>
                </a:solidFill>
              </a:rPr>
              <a:t>Préparation</a:t>
            </a:r>
            <a:r>
              <a:rPr lang="en-US" sz="1400" dirty="0">
                <a:solidFill>
                  <a:schemeClr val="tx1"/>
                </a:solidFill>
              </a:rPr>
              <a:t>:</a:t>
            </a:r>
          </a:p>
          <a:p>
            <a:pPr>
              <a:buFont typeface="Arial" pitchFamily="34" charset="0"/>
              <a:buChar char="•"/>
            </a:pPr>
            <a:r>
              <a:rPr lang="en-US" sz="1400" dirty="0">
                <a:solidFill>
                  <a:schemeClr val="tx1"/>
                </a:solidFill>
              </a:rPr>
              <a:t>  Identifier les </a:t>
            </a:r>
            <a:r>
              <a:rPr lang="en-US" sz="1400" dirty="0" err="1">
                <a:solidFill>
                  <a:schemeClr val="tx1"/>
                </a:solidFill>
              </a:rPr>
              <a:t>parcours-clés</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Création</a:t>
            </a:r>
            <a:r>
              <a:rPr lang="en-US" sz="1400" dirty="0">
                <a:solidFill>
                  <a:schemeClr val="tx1"/>
                </a:solidFill>
              </a:rPr>
              <a:t> de </a:t>
            </a:r>
            <a:r>
              <a:rPr lang="en-US" sz="1400" dirty="0" err="1">
                <a:solidFill>
                  <a:schemeClr val="tx1"/>
                </a:solidFill>
              </a:rPr>
              <a:t>ressources</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Paramétrage</a:t>
            </a:r>
            <a:r>
              <a:rPr lang="en-US" sz="1400" dirty="0">
                <a:solidFill>
                  <a:schemeClr val="tx1"/>
                </a:solidFill>
              </a:rPr>
              <a:t> de </a:t>
            </a:r>
            <a:r>
              <a:rPr lang="en-US" sz="1400" dirty="0" err="1">
                <a:solidFill>
                  <a:schemeClr val="tx1"/>
                </a:solidFill>
              </a:rPr>
              <a:t>l’automate</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Gestion</a:t>
            </a:r>
            <a:r>
              <a:rPr lang="en-US" sz="1400" dirty="0">
                <a:solidFill>
                  <a:schemeClr val="tx1"/>
                </a:solidFill>
              </a:rPr>
              <a:t> en </a:t>
            </a:r>
            <a:r>
              <a:rPr lang="en-US" sz="1400" dirty="0" err="1">
                <a:solidFill>
                  <a:schemeClr val="tx1"/>
                </a:solidFill>
              </a:rPr>
              <a:t>fonctions</a:t>
            </a:r>
            <a:r>
              <a:rPr lang="en-US" sz="1400" dirty="0">
                <a:solidFill>
                  <a:schemeClr val="tx1"/>
                </a:solidFill>
              </a:rPr>
              <a:t>, </a:t>
            </a:r>
            <a:r>
              <a:rPr lang="en-US" sz="1400" dirty="0" err="1">
                <a:solidFill>
                  <a:schemeClr val="tx1"/>
                </a:solidFill>
              </a:rPr>
              <a:t>librairies</a:t>
            </a:r>
            <a:endParaRPr lang="en-US" sz="1400" dirty="0">
              <a:solidFill>
                <a:schemeClr val="tx1"/>
              </a:solidFill>
            </a:endParaRPr>
          </a:p>
          <a:p>
            <a:endParaRPr lang="en-US" sz="1300" dirty="0">
              <a:solidFill>
                <a:schemeClr val="tx1"/>
              </a:solidFill>
            </a:endParaRPr>
          </a:p>
        </p:txBody>
      </p:sp>
      <p:sp>
        <p:nvSpPr>
          <p:cNvPr id="27" name="Rectangle 26">
            <a:extLst>
              <a:ext uri="{FF2B5EF4-FFF2-40B4-BE49-F238E27FC236}">
                <a16:creationId xmlns:a16="http://schemas.microsoft.com/office/drawing/2014/main" id="{05FE0301-0C44-4DF4-9652-C32AE870FFDF}"/>
              </a:ext>
            </a:extLst>
          </p:cNvPr>
          <p:cNvSpPr/>
          <p:nvPr/>
        </p:nvSpPr>
        <p:spPr>
          <a:xfrm>
            <a:off x="4486508" y="4448720"/>
            <a:ext cx="2959769" cy="114442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28600" tIns="91440" bIns="91440" rtlCol="0" anchor="ctr"/>
          <a:lstStyle/>
          <a:p>
            <a:endParaRPr lang="en-US" sz="1300" dirty="0">
              <a:solidFill>
                <a:schemeClr val="tx1"/>
              </a:solidFill>
            </a:endParaRPr>
          </a:p>
          <a:p>
            <a:r>
              <a:rPr lang="en-US" sz="1400" dirty="0" err="1">
                <a:solidFill>
                  <a:schemeClr val="tx1"/>
                </a:solidFill>
              </a:rPr>
              <a:t>Fiabilisation</a:t>
            </a:r>
            <a:r>
              <a:rPr lang="en-US" sz="1400" dirty="0">
                <a:solidFill>
                  <a:schemeClr val="tx1"/>
                </a:solidFill>
              </a:rPr>
              <a:t> du script:</a:t>
            </a:r>
          </a:p>
          <a:p>
            <a:pPr>
              <a:buFont typeface="Arial" pitchFamily="34" charset="0"/>
              <a:buChar char="•"/>
            </a:pPr>
            <a:r>
              <a:rPr lang="en-US" sz="1400" dirty="0">
                <a:solidFill>
                  <a:schemeClr val="tx1"/>
                </a:solidFill>
              </a:rPr>
              <a:t>  </a:t>
            </a:r>
            <a:r>
              <a:rPr lang="en-US" sz="1400" dirty="0" err="1">
                <a:solidFill>
                  <a:schemeClr val="tx1"/>
                </a:solidFill>
              </a:rPr>
              <a:t>Synchronisation</a:t>
            </a:r>
            <a:endParaRPr lang="en-US" sz="1400" dirty="0">
              <a:solidFill>
                <a:schemeClr val="tx1"/>
              </a:solidFill>
            </a:endParaRPr>
          </a:p>
          <a:p>
            <a:pPr>
              <a:buFont typeface="Arial" pitchFamily="34" charset="0"/>
              <a:buChar char="•"/>
            </a:pPr>
            <a:r>
              <a:rPr lang="en-US" sz="1400" dirty="0">
                <a:solidFill>
                  <a:schemeClr val="tx1"/>
                </a:solidFill>
              </a:rPr>
              <a:t>  Points de </a:t>
            </a:r>
            <a:r>
              <a:rPr lang="en-US" sz="1400" dirty="0" err="1">
                <a:solidFill>
                  <a:schemeClr val="tx1"/>
                </a:solidFill>
              </a:rPr>
              <a:t>contrôle</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Paramétrisation</a:t>
            </a:r>
            <a:endParaRPr lang="en-US" sz="1400" dirty="0">
              <a:solidFill>
                <a:schemeClr val="tx1"/>
              </a:solidFill>
            </a:endParaRPr>
          </a:p>
          <a:p>
            <a:pPr>
              <a:buFont typeface="Arial" pitchFamily="34" charset="0"/>
              <a:buChar char="•"/>
            </a:pPr>
            <a:r>
              <a:rPr lang="en-US" sz="1400" dirty="0">
                <a:solidFill>
                  <a:schemeClr val="tx1"/>
                </a:solidFill>
              </a:rPr>
              <a:t>  </a:t>
            </a:r>
            <a:r>
              <a:rPr lang="en-US" sz="1400" dirty="0" err="1">
                <a:solidFill>
                  <a:schemeClr val="tx1"/>
                </a:solidFill>
              </a:rPr>
              <a:t>Programmation</a:t>
            </a:r>
            <a:r>
              <a:rPr lang="en-US" sz="1400" dirty="0">
                <a:solidFill>
                  <a:schemeClr val="tx1"/>
                </a:solidFill>
              </a:rPr>
              <a:t> </a:t>
            </a:r>
            <a:r>
              <a:rPr lang="en-US" sz="1400" dirty="0" err="1">
                <a:solidFill>
                  <a:schemeClr val="tx1"/>
                </a:solidFill>
              </a:rPr>
              <a:t>logique</a:t>
            </a:r>
            <a:endParaRPr lang="en-US" sz="1400" dirty="0">
              <a:solidFill>
                <a:schemeClr val="tx1"/>
              </a:solidFill>
            </a:endParaRPr>
          </a:p>
          <a:p>
            <a:endParaRPr lang="en-US" sz="1300" dirty="0">
              <a:solidFill>
                <a:schemeClr val="tx1"/>
              </a:solidFill>
            </a:endParaRPr>
          </a:p>
        </p:txBody>
      </p:sp>
      <p:sp>
        <p:nvSpPr>
          <p:cNvPr id="28" name="Rectangle 27">
            <a:extLst>
              <a:ext uri="{FF2B5EF4-FFF2-40B4-BE49-F238E27FC236}">
                <a16:creationId xmlns:a16="http://schemas.microsoft.com/office/drawing/2014/main" id="{08D5CC73-4B98-4EE8-AA97-764768E5A7B6}"/>
              </a:ext>
            </a:extLst>
          </p:cNvPr>
          <p:cNvSpPr/>
          <p:nvPr/>
        </p:nvSpPr>
        <p:spPr>
          <a:xfrm>
            <a:off x="4458436" y="5949280"/>
            <a:ext cx="3015915" cy="51334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Rejeu</a:t>
            </a:r>
            <a:r>
              <a:rPr lang="en-US" sz="1400" dirty="0">
                <a:solidFill>
                  <a:schemeClr val="tx1"/>
                </a:solidFill>
              </a:rPr>
              <a:t> et </a:t>
            </a:r>
            <a:r>
              <a:rPr lang="en-US" sz="1400" dirty="0" err="1">
                <a:solidFill>
                  <a:schemeClr val="tx1"/>
                </a:solidFill>
              </a:rPr>
              <a:t>amélioration</a:t>
            </a:r>
            <a:r>
              <a:rPr lang="en-US" sz="1400" dirty="0">
                <a:solidFill>
                  <a:schemeClr val="tx1"/>
                </a:solidFill>
              </a:rPr>
              <a:t>.</a:t>
            </a:r>
          </a:p>
        </p:txBody>
      </p:sp>
      <p:sp>
        <p:nvSpPr>
          <p:cNvPr id="29" name="Rectangle 28">
            <a:extLst>
              <a:ext uri="{FF2B5EF4-FFF2-40B4-BE49-F238E27FC236}">
                <a16:creationId xmlns:a16="http://schemas.microsoft.com/office/drawing/2014/main" id="{D34B2B9A-A3EB-48A3-9B58-3B531ACF9404}"/>
              </a:ext>
            </a:extLst>
          </p:cNvPr>
          <p:cNvSpPr/>
          <p:nvPr/>
        </p:nvSpPr>
        <p:spPr>
          <a:xfrm>
            <a:off x="422455" y="5949280"/>
            <a:ext cx="3015915" cy="51334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Analyse</a:t>
            </a:r>
            <a:r>
              <a:rPr lang="en-US" sz="1400" dirty="0">
                <a:solidFill>
                  <a:schemeClr val="tx1"/>
                </a:solidFill>
              </a:rPr>
              <a:t> des </a:t>
            </a:r>
            <a:r>
              <a:rPr lang="en-US" sz="1400" dirty="0" err="1">
                <a:solidFill>
                  <a:schemeClr val="tx1"/>
                </a:solidFill>
              </a:rPr>
              <a:t>résultats</a:t>
            </a:r>
            <a:endParaRPr lang="en-US" sz="1400" dirty="0">
              <a:solidFill>
                <a:schemeClr val="tx1"/>
              </a:solidFill>
            </a:endParaRPr>
          </a:p>
        </p:txBody>
      </p:sp>
      <p:cxnSp>
        <p:nvCxnSpPr>
          <p:cNvPr id="30" name="Straight Arrow Connector 32">
            <a:extLst>
              <a:ext uri="{FF2B5EF4-FFF2-40B4-BE49-F238E27FC236}">
                <a16:creationId xmlns:a16="http://schemas.microsoft.com/office/drawing/2014/main" id="{FC89F8B4-F572-4361-A179-50090FA6EC1A}"/>
              </a:ext>
            </a:extLst>
          </p:cNvPr>
          <p:cNvCxnSpPr>
            <a:stCxn id="25" idx="3"/>
            <a:endCxn id="26" idx="1"/>
          </p:cNvCxnSpPr>
          <p:nvPr/>
        </p:nvCxnSpPr>
        <p:spPr>
          <a:xfrm flipV="1">
            <a:off x="3419994" y="2765866"/>
            <a:ext cx="1066514" cy="336609"/>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3">
            <a:extLst>
              <a:ext uri="{FF2B5EF4-FFF2-40B4-BE49-F238E27FC236}">
                <a16:creationId xmlns:a16="http://schemas.microsoft.com/office/drawing/2014/main" id="{1BD91099-4112-4137-A8C4-83A6F6925D4F}"/>
              </a:ext>
            </a:extLst>
          </p:cNvPr>
          <p:cNvCxnSpPr>
            <a:stCxn id="26" idx="2"/>
            <a:endCxn id="44" idx="0"/>
          </p:cNvCxnSpPr>
          <p:nvPr/>
        </p:nvCxnSpPr>
        <p:spPr>
          <a:xfrm>
            <a:off x="5966393" y="3367141"/>
            <a:ext cx="0" cy="326177"/>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4">
            <a:extLst>
              <a:ext uri="{FF2B5EF4-FFF2-40B4-BE49-F238E27FC236}">
                <a16:creationId xmlns:a16="http://schemas.microsoft.com/office/drawing/2014/main" id="{BE1CE463-8F68-4E04-8F85-7EA348787C97}"/>
              </a:ext>
            </a:extLst>
          </p:cNvPr>
          <p:cNvCxnSpPr>
            <a:stCxn id="44" idx="2"/>
            <a:endCxn id="27" idx="0"/>
          </p:cNvCxnSpPr>
          <p:nvPr/>
        </p:nvCxnSpPr>
        <p:spPr>
          <a:xfrm>
            <a:off x="5966393" y="4086348"/>
            <a:ext cx="0" cy="36237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5">
            <a:extLst>
              <a:ext uri="{FF2B5EF4-FFF2-40B4-BE49-F238E27FC236}">
                <a16:creationId xmlns:a16="http://schemas.microsoft.com/office/drawing/2014/main" id="{2A0AF22B-180C-41A8-A7E2-14B56B6E469E}"/>
              </a:ext>
            </a:extLst>
          </p:cNvPr>
          <p:cNvCxnSpPr>
            <a:stCxn id="27" idx="2"/>
            <a:endCxn id="28" idx="0"/>
          </p:cNvCxnSpPr>
          <p:nvPr/>
        </p:nvCxnSpPr>
        <p:spPr>
          <a:xfrm>
            <a:off x="5966393" y="5593142"/>
            <a:ext cx="1" cy="356138"/>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6">
            <a:extLst>
              <a:ext uri="{FF2B5EF4-FFF2-40B4-BE49-F238E27FC236}">
                <a16:creationId xmlns:a16="http://schemas.microsoft.com/office/drawing/2014/main" id="{D201BAAF-8282-4998-8B12-D2E6C4397908}"/>
              </a:ext>
            </a:extLst>
          </p:cNvPr>
          <p:cNvCxnSpPr>
            <a:stCxn id="28" idx="1"/>
            <a:endCxn id="29" idx="3"/>
          </p:cNvCxnSpPr>
          <p:nvPr/>
        </p:nvCxnSpPr>
        <p:spPr>
          <a:xfrm flipH="1">
            <a:off x="3438370" y="6205953"/>
            <a:ext cx="1020066" cy="0"/>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7">
            <a:extLst>
              <a:ext uri="{FF2B5EF4-FFF2-40B4-BE49-F238E27FC236}">
                <a16:creationId xmlns:a16="http://schemas.microsoft.com/office/drawing/2014/main" id="{2C03B20A-D083-4D18-B7F4-C7B68AB5F695}"/>
              </a:ext>
            </a:extLst>
          </p:cNvPr>
          <p:cNvCxnSpPr/>
          <p:nvPr/>
        </p:nvCxnSpPr>
        <p:spPr>
          <a:xfrm rot="10800000" flipV="1">
            <a:off x="7476948" y="3903193"/>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8">
            <a:extLst>
              <a:ext uri="{FF2B5EF4-FFF2-40B4-BE49-F238E27FC236}">
                <a16:creationId xmlns:a16="http://schemas.microsoft.com/office/drawing/2014/main" id="{CE56B4A0-A922-4A8D-BE7B-BDF13215262E}"/>
              </a:ext>
            </a:extLst>
          </p:cNvPr>
          <p:cNvCxnSpPr/>
          <p:nvPr/>
        </p:nvCxnSpPr>
        <p:spPr>
          <a:xfrm rot="10800000" flipV="1">
            <a:off x="7466333" y="5008912"/>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Connector 39">
            <a:extLst>
              <a:ext uri="{FF2B5EF4-FFF2-40B4-BE49-F238E27FC236}">
                <a16:creationId xmlns:a16="http://schemas.microsoft.com/office/drawing/2014/main" id="{A56D9E0E-C3AE-45F5-BF08-16C557ACA03C}"/>
              </a:ext>
            </a:extLst>
          </p:cNvPr>
          <p:cNvCxnSpPr/>
          <p:nvPr/>
        </p:nvCxnSpPr>
        <p:spPr>
          <a:xfrm flipH="1">
            <a:off x="7796810" y="2756189"/>
            <a:ext cx="14423" cy="3446579"/>
          </a:xfrm>
          <a:prstGeom prst="line">
            <a:avLst/>
          </a:prstGeom>
          <a:ln w="317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4041BD4-016C-4A7A-8E5C-6602AC05809A}"/>
              </a:ext>
            </a:extLst>
          </p:cNvPr>
          <p:cNvSpPr/>
          <p:nvPr/>
        </p:nvSpPr>
        <p:spPr>
          <a:xfrm>
            <a:off x="267310" y="2378576"/>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E10EDC7B-1F10-4B4F-9742-5A0A1A65A59D}"/>
              </a:ext>
            </a:extLst>
          </p:cNvPr>
          <p:cNvSpPr/>
          <p:nvPr/>
        </p:nvSpPr>
        <p:spPr>
          <a:xfrm>
            <a:off x="4346246" y="1993092"/>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40" name="Rectangle 39">
            <a:extLst>
              <a:ext uri="{FF2B5EF4-FFF2-40B4-BE49-F238E27FC236}">
                <a16:creationId xmlns:a16="http://schemas.microsoft.com/office/drawing/2014/main" id="{9FEBD98C-34DA-4A92-8D35-A380F45669CD}"/>
              </a:ext>
            </a:extLst>
          </p:cNvPr>
          <p:cNvSpPr/>
          <p:nvPr/>
        </p:nvSpPr>
        <p:spPr>
          <a:xfrm>
            <a:off x="4337278" y="3517091"/>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41" name="Rectangle 40">
            <a:extLst>
              <a:ext uri="{FF2B5EF4-FFF2-40B4-BE49-F238E27FC236}">
                <a16:creationId xmlns:a16="http://schemas.microsoft.com/office/drawing/2014/main" id="{3BDDA70B-12F1-4CBD-A113-3DEDEBC6BF8C}"/>
              </a:ext>
            </a:extLst>
          </p:cNvPr>
          <p:cNvSpPr/>
          <p:nvPr/>
        </p:nvSpPr>
        <p:spPr>
          <a:xfrm>
            <a:off x="4341764" y="4274608"/>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42" name="Rectangle 41">
            <a:extLst>
              <a:ext uri="{FF2B5EF4-FFF2-40B4-BE49-F238E27FC236}">
                <a16:creationId xmlns:a16="http://schemas.microsoft.com/office/drawing/2014/main" id="{B1BBD122-EC22-42C7-9550-608F74DB51EE}"/>
              </a:ext>
            </a:extLst>
          </p:cNvPr>
          <p:cNvSpPr/>
          <p:nvPr/>
        </p:nvSpPr>
        <p:spPr>
          <a:xfrm>
            <a:off x="4319348" y="5785155"/>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3" name="Rectangle 42">
            <a:extLst>
              <a:ext uri="{FF2B5EF4-FFF2-40B4-BE49-F238E27FC236}">
                <a16:creationId xmlns:a16="http://schemas.microsoft.com/office/drawing/2014/main" id="{7B701B8C-2383-4120-9A21-EE5F608DA40F}"/>
              </a:ext>
            </a:extLst>
          </p:cNvPr>
          <p:cNvSpPr/>
          <p:nvPr/>
        </p:nvSpPr>
        <p:spPr>
          <a:xfrm>
            <a:off x="276278" y="5789638"/>
            <a:ext cx="309282" cy="3092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4" name="Rectangle 43">
            <a:extLst>
              <a:ext uri="{FF2B5EF4-FFF2-40B4-BE49-F238E27FC236}">
                <a16:creationId xmlns:a16="http://schemas.microsoft.com/office/drawing/2014/main" id="{FD13B3D0-93D0-4C20-9DDD-81517E7BF0F1}"/>
              </a:ext>
            </a:extLst>
          </p:cNvPr>
          <p:cNvSpPr/>
          <p:nvPr/>
        </p:nvSpPr>
        <p:spPr>
          <a:xfrm>
            <a:off x="4486509" y="3693318"/>
            <a:ext cx="2959768" cy="39303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400" dirty="0" err="1">
                <a:solidFill>
                  <a:schemeClr val="tx1"/>
                </a:solidFill>
              </a:rPr>
              <a:t>Création</a:t>
            </a:r>
            <a:r>
              <a:rPr lang="en-US" sz="1400" dirty="0">
                <a:solidFill>
                  <a:schemeClr val="tx1"/>
                </a:solidFill>
              </a:rPr>
              <a:t> du script</a:t>
            </a:r>
          </a:p>
        </p:txBody>
      </p:sp>
      <p:cxnSp>
        <p:nvCxnSpPr>
          <p:cNvPr id="45" name="Straight Arrow Connector 56">
            <a:extLst>
              <a:ext uri="{FF2B5EF4-FFF2-40B4-BE49-F238E27FC236}">
                <a16:creationId xmlns:a16="http://schemas.microsoft.com/office/drawing/2014/main" id="{F45E5FE1-4672-4CC1-99D6-F422F69812F7}"/>
              </a:ext>
            </a:extLst>
          </p:cNvPr>
          <p:cNvCxnSpPr/>
          <p:nvPr/>
        </p:nvCxnSpPr>
        <p:spPr>
          <a:xfrm rot="10800000" flipV="1">
            <a:off x="7466331" y="2756189"/>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57">
            <a:extLst>
              <a:ext uri="{FF2B5EF4-FFF2-40B4-BE49-F238E27FC236}">
                <a16:creationId xmlns:a16="http://schemas.microsoft.com/office/drawing/2014/main" id="{0A2ECBD0-4FCA-4337-847D-90F4526D2931}"/>
              </a:ext>
            </a:extLst>
          </p:cNvPr>
          <p:cNvCxnSpPr/>
          <p:nvPr/>
        </p:nvCxnSpPr>
        <p:spPr>
          <a:xfrm rot="10800000" flipV="1">
            <a:off x="7476840" y="6189321"/>
            <a:ext cx="344901" cy="4012"/>
          </a:xfrm>
          <a:prstGeom prst="straightConnector1">
            <a:avLst/>
          </a:prstGeom>
          <a:ln w="31750" cmpd="sng">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4310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fontScale="92500" lnSpcReduction="10000"/>
          </a:bodyPr>
          <a:lstStyle/>
          <a:p>
            <a:pPr marL="0" indent="0">
              <a:spcAft>
                <a:spcPts val="600"/>
              </a:spcAft>
              <a:buNone/>
            </a:pPr>
            <a:r>
              <a:rPr lang="fr-FR" altLang="fr-FR" sz="2000" dirty="0">
                <a:latin typeface="Arial"/>
              </a:rPr>
              <a:t>Serveur d’exécution des scripts </a:t>
            </a:r>
            <a:r>
              <a:rPr lang="fr-FR" altLang="fr-FR" sz="2000" dirty="0" err="1">
                <a:latin typeface="Arial"/>
              </a:rPr>
              <a:t>Selenium</a:t>
            </a:r>
            <a:endParaRPr lang="fr-FR" altLang="fr-FR" sz="2000" dirty="0">
              <a:latin typeface="Arial"/>
            </a:endParaRPr>
          </a:p>
          <a:p>
            <a:r>
              <a:rPr lang="fr-FR" altLang="fr-FR" sz="2400" dirty="0">
                <a:latin typeface="Arial" panose="020B0604020202020204" pitchFamily="34" charset="0"/>
                <a:cs typeface="Arial" panose="020B0604020202020204" pitchFamily="34" charset="0"/>
              </a:rPr>
              <a:t>Permet de tester la portabilité des applications:</a:t>
            </a:r>
          </a:p>
          <a:p>
            <a:pPr lvl="1"/>
            <a:r>
              <a:rPr lang="fr-FR" altLang="fr-FR" sz="2100" dirty="0">
                <a:latin typeface="Arial" panose="020B0604020202020204" pitchFamily="34" charset="0"/>
                <a:cs typeface="Arial" panose="020B0604020202020204" pitchFamily="34" charset="0"/>
              </a:rPr>
              <a:t>Sur différentes configurations OS</a:t>
            </a:r>
          </a:p>
          <a:p>
            <a:pPr lvl="1"/>
            <a:r>
              <a:rPr lang="fr-FR" altLang="fr-FR" sz="2100" dirty="0">
                <a:latin typeface="Arial" panose="020B0604020202020204" pitchFamily="34" charset="0"/>
                <a:cs typeface="Arial" panose="020B0604020202020204" pitchFamily="34" charset="0"/>
              </a:rPr>
              <a:t>Sur différents navigateurs</a:t>
            </a:r>
          </a:p>
          <a:p>
            <a:r>
              <a:rPr lang="fr-FR" altLang="fr-FR" sz="2400" dirty="0">
                <a:latin typeface="Arial" panose="020B0604020202020204" pitchFamily="34" charset="0"/>
                <a:cs typeface="Arial" panose="020B0604020202020204" pitchFamily="34" charset="0"/>
              </a:rPr>
              <a:t>Utile pour lancer les tests </a:t>
            </a:r>
            <a:r>
              <a:rPr lang="fr-FR" altLang="fr-FR" sz="2400" dirty="0" err="1">
                <a:latin typeface="Arial" panose="020B0604020202020204" pitchFamily="34" charset="0"/>
                <a:cs typeface="Arial" panose="020B0604020202020204" pitchFamily="34" charset="0"/>
              </a:rPr>
              <a:t>Selenium</a:t>
            </a:r>
            <a:r>
              <a:rPr lang="fr-FR" altLang="fr-FR" sz="2400" dirty="0">
                <a:latin typeface="Arial" panose="020B0604020202020204" pitchFamily="34" charset="0"/>
                <a:cs typeface="Arial" panose="020B0604020202020204" pitchFamily="34" charset="0"/>
              </a:rPr>
              <a:t> à partir d’une plateforme d’intégration continue</a:t>
            </a:r>
          </a:p>
          <a:p>
            <a:r>
              <a:rPr lang="fr-FR" altLang="fr-FR" sz="2400" dirty="0">
                <a:latin typeface="Arial" panose="020B0604020202020204" pitchFamily="34" charset="0"/>
                <a:cs typeface="Arial" panose="020B0604020202020204" pitchFamily="34" charset="0"/>
              </a:rPr>
              <a:t>Exécution en parallèle</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100</a:t>
            </a:fld>
            <a:endParaRPr lang="fr-FR" altLang="fr-FR" sz="1200">
              <a:solidFill>
                <a:srgbClr val="000000"/>
              </a:solidFill>
              <a:latin typeface="Calibri" panose="020F0502020204030204" pitchFamily="34" charset="0"/>
            </a:endParaRPr>
          </a:p>
        </p:txBody>
      </p:sp>
      <p:pic>
        <p:nvPicPr>
          <p:cNvPr id="4098" name="Picture 2" descr="RÃ©sultat de recherche d'images pour &quot;selenium grid&quot;">
            <a:extLst>
              <a:ext uri="{FF2B5EF4-FFF2-40B4-BE49-F238E27FC236}">
                <a16:creationId xmlns:a16="http://schemas.microsoft.com/office/drawing/2014/main" id="{DA95D424-020E-4DE6-ADDC-CD7BA87FF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48" y="3612094"/>
            <a:ext cx="4572000" cy="28801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0BED209-D476-4782-AADF-CF8799AB837B}"/>
              </a:ext>
            </a:extLst>
          </p:cNvPr>
          <p:cNvSpPr/>
          <p:nvPr/>
        </p:nvSpPr>
        <p:spPr>
          <a:xfrm>
            <a:off x="5004048" y="4023943"/>
            <a:ext cx="4572000" cy="841256"/>
          </a:xfrm>
          <a:prstGeom prst="rect">
            <a:avLst/>
          </a:prstGeom>
        </p:spPr>
        <p:txBody>
          <a:bodyPr>
            <a:spAutoFit/>
          </a:bodyPr>
          <a:lstStyle/>
          <a:p>
            <a:pPr marL="342900" lvl="0" indent="-342900" eaLnBrk="0" fontAlgn="base" hangingPunct="0">
              <a:spcBef>
                <a:spcPts val="800"/>
              </a:spcBef>
              <a:spcAft>
                <a:spcPct val="0"/>
              </a:spcAft>
              <a:buSzPct val="100000"/>
              <a:buFont typeface="Arial" panose="020B0604020202020204" pitchFamily="34" charset="0"/>
              <a:buChar char="•"/>
            </a:pPr>
            <a:r>
              <a:rPr lang="fr-FR" altLang="fr-FR" sz="1400">
                <a:solidFill>
                  <a:prstClr val="black"/>
                </a:solidFill>
                <a:latin typeface="Arial" panose="020B0604020202020204" pitchFamily="34" charset="0"/>
                <a:cs typeface="Arial" panose="020B0604020202020204" pitchFamily="34" charset="0"/>
              </a:rPr>
              <a:t>Un Hub </a:t>
            </a:r>
            <a:r>
              <a:rPr lang="fr-FR" altLang="fr-FR" sz="1400" err="1">
                <a:solidFill>
                  <a:prstClr val="black"/>
                </a:solidFill>
                <a:latin typeface="Arial" panose="020B0604020202020204" pitchFamily="34" charset="0"/>
                <a:cs typeface="Arial" panose="020B0604020202020204" pitchFamily="34" charset="0"/>
              </a:rPr>
              <a:t>Selenium</a:t>
            </a:r>
            <a:r>
              <a:rPr lang="fr-FR" altLang="fr-FR" sz="1400">
                <a:solidFill>
                  <a:prstClr val="black"/>
                </a:solidFill>
                <a:latin typeface="Arial" panose="020B0604020202020204" pitchFamily="34" charset="0"/>
                <a:cs typeface="Arial" panose="020B0604020202020204" pitchFamily="34" charset="0"/>
              </a:rPr>
              <a:t> référence plusieurs nœuds</a:t>
            </a:r>
          </a:p>
          <a:p>
            <a:pPr marL="342900" lvl="0" indent="-342900" eaLnBrk="0" fontAlgn="base" hangingPunct="0">
              <a:spcBef>
                <a:spcPts val="800"/>
              </a:spcBef>
              <a:spcAft>
                <a:spcPct val="0"/>
              </a:spcAft>
              <a:buSzPct val="100000"/>
              <a:buFont typeface="Arial" panose="020B0604020202020204" pitchFamily="34" charset="0"/>
              <a:buChar char="•"/>
            </a:pPr>
            <a:r>
              <a:rPr lang="fr-FR" altLang="fr-FR" sz="1400">
                <a:solidFill>
                  <a:prstClr val="black"/>
                </a:solidFill>
                <a:latin typeface="Arial" panose="020B0604020202020204" pitchFamily="34" charset="0"/>
                <a:cs typeface="Arial" panose="020B0604020202020204" pitchFamily="34" charset="0"/>
              </a:rPr>
              <a:t>Chaque nœud correspond à une configuration cliente (OS-Browser) =&gt; </a:t>
            </a:r>
            <a:r>
              <a:rPr lang="fr-FR" altLang="fr-FR" sz="1400" err="1">
                <a:solidFill>
                  <a:prstClr val="black"/>
                </a:solidFill>
                <a:latin typeface="Arial" panose="020B0604020202020204" pitchFamily="34" charset="0"/>
                <a:cs typeface="Arial" panose="020B0604020202020204" pitchFamily="34" charset="0"/>
              </a:rPr>
              <a:t>Capability</a:t>
            </a:r>
            <a:endParaRPr lang="fr-FR" altLang="fr-FR" sz="1400">
              <a:solidFill>
                <a:prstClr val="black"/>
              </a:solidFill>
              <a:latin typeface="Arial" panose="020B0604020202020204" pitchFamily="34" charset="0"/>
              <a:cs typeface="Arial" panose="020B060402020202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184451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dirty="0">
                <a:latin typeface="Arial"/>
              </a:rPr>
              <a:t>Installation du Hub</a:t>
            </a:r>
            <a:endParaRPr lang="fr-FR" altLang="fr-FR"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Récupération du jar: </a:t>
            </a:r>
            <a:r>
              <a:rPr lang="fr-FR" altLang="fr-FR" sz="2000" dirty="0">
                <a:latin typeface="Arial" panose="020B0604020202020204" pitchFamily="34" charset="0"/>
                <a:cs typeface="Arial" panose="020B0604020202020204" pitchFamily="34" charset="0"/>
                <a:hlinkClick r:id="rId3"/>
              </a:rPr>
              <a:t>http://selenium-release.storage.googleapis.com/index.html</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Exécution de la commande: </a:t>
            </a:r>
          </a:p>
          <a:p>
            <a:pPr marL="0" lvl="0" indent="0">
              <a:buNone/>
            </a:pPr>
            <a:endParaRPr lang="fr-FR" altLang="fr-FR" sz="14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101</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AF9A3E-E642-4147-9A75-A99372A255CF}"/>
              </a:ext>
            </a:extLst>
          </p:cNvPr>
          <p:cNvPicPr>
            <a:picLocks noChangeAspect="1"/>
          </p:cNvPicPr>
          <p:nvPr/>
        </p:nvPicPr>
        <p:blipFill>
          <a:blip r:embed="rId4"/>
          <a:stretch>
            <a:fillRect/>
          </a:stretch>
        </p:blipFill>
        <p:spPr>
          <a:xfrm>
            <a:off x="3995936" y="2029627"/>
            <a:ext cx="4476750" cy="295275"/>
          </a:xfrm>
          <a:prstGeom prst="rect">
            <a:avLst/>
          </a:prstGeom>
        </p:spPr>
      </p:pic>
      <p:pic>
        <p:nvPicPr>
          <p:cNvPr id="3" name="Image 2">
            <a:extLst>
              <a:ext uri="{FF2B5EF4-FFF2-40B4-BE49-F238E27FC236}">
                <a16:creationId xmlns:a16="http://schemas.microsoft.com/office/drawing/2014/main" id="{6AD0A084-A1FB-4D44-A7A4-CBEDD9C6D84A}"/>
              </a:ext>
            </a:extLst>
          </p:cNvPr>
          <p:cNvPicPr>
            <a:picLocks noChangeAspect="1"/>
          </p:cNvPicPr>
          <p:nvPr/>
        </p:nvPicPr>
        <p:blipFill>
          <a:blip r:embed="rId5"/>
          <a:stretch>
            <a:fillRect/>
          </a:stretch>
        </p:blipFill>
        <p:spPr>
          <a:xfrm>
            <a:off x="323528" y="2564904"/>
            <a:ext cx="8334375" cy="1123950"/>
          </a:xfrm>
          <a:prstGeom prst="rect">
            <a:avLst/>
          </a:prstGeom>
        </p:spPr>
      </p:pic>
      <p:pic>
        <p:nvPicPr>
          <p:cNvPr id="4" name="Image 3">
            <a:extLst>
              <a:ext uri="{FF2B5EF4-FFF2-40B4-BE49-F238E27FC236}">
                <a16:creationId xmlns:a16="http://schemas.microsoft.com/office/drawing/2014/main" id="{313BFB53-A23C-4EC4-AF63-0686D29DC93B}"/>
              </a:ext>
            </a:extLst>
          </p:cNvPr>
          <p:cNvPicPr>
            <a:picLocks noChangeAspect="1"/>
          </p:cNvPicPr>
          <p:nvPr/>
        </p:nvPicPr>
        <p:blipFill>
          <a:blip r:embed="rId6"/>
          <a:stretch>
            <a:fillRect/>
          </a:stretch>
        </p:blipFill>
        <p:spPr>
          <a:xfrm>
            <a:off x="610998" y="4365104"/>
            <a:ext cx="8334375" cy="2040336"/>
          </a:xfrm>
          <a:prstGeom prst="rect">
            <a:avLst/>
          </a:prstGeom>
        </p:spPr>
      </p:pic>
      <p:sp>
        <p:nvSpPr>
          <p:cNvPr id="8" name="Titre 1">
            <a:extLst>
              <a:ext uri="{FF2B5EF4-FFF2-40B4-BE49-F238E27FC236}">
                <a16:creationId xmlns:a16="http://schemas.microsoft.com/office/drawing/2014/main" id="{C87A0AA0-C4C1-47E1-812E-6930D982DC9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5" name="Espace réservé du pied de page 4">
            <a:extLst>
              <a:ext uri="{FF2B5EF4-FFF2-40B4-BE49-F238E27FC236}">
                <a16:creationId xmlns:a16="http://schemas.microsoft.com/office/drawing/2014/main" id="{36ADB85C-3F81-41BB-97F9-2E0DC707319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2117062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b="1" dirty="0">
                <a:latin typeface="Arial"/>
              </a:rPr>
              <a:t>Installation d’un </a:t>
            </a:r>
            <a:r>
              <a:rPr lang="fr-FR" altLang="fr-FR" sz="2000" b="1" dirty="0" err="1">
                <a:latin typeface="Arial"/>
              </a:rPr>
              <a:t>noeud</a:t>
            </a:r>
            <a:endParaRPr lang="fr-FR" altLang="fr-FR"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Configurer le </a:t>
            </a:r>
            <a:r>
              <a:rPr lang="fr-FR" altLang="fr-FR" sz="2000" dirty="0" err="1">
                <a:latin typeface="Arial" panose="020B0604020202020204" pitchFamily="34" charset="0"/>
                <a:cs typeface="Arial" panose="020B0604020202020204" pitchFamily="34" charset="0"/>
              </a:rPr>
              <a:t>node</a:t>
            </a:r>
            <a:r>
              <a:rPr lang="fr-FR" altLang="fr-FR" sz="2000" dirty="0">
                <a:latin typeface="Arial" panose="020B0604020202020204" pitchFamily="34" charset="0"/>
                <a:cs typeface="Arial" panose="020B0604020202020204" pitchFamily="34" charset="0"/>
              </a:rPr>
              <a:t> avec les drivers</a:t>
            </a:r>
          </a:p>
          <a:p>
            <a:r>
              <a:rPr lang="fr-FR" altLang="fr-FR" sz="2000" dirty="0">
                <a:latin typeface="Arial" panose="020B0604020202020204" pitchFamily="34" charset="0"/>
                <a:cs typeface="Arial" panose="020B0604020202020204" pitchFamily="34" charset="0"/>
              </a:rPr>
              <a:t>Exécution de la commande: </a:t>
            </a:r>
          </a:p>
          <a:p>
            <a:pPr marL="0" lvl="0" indent="0">
              <a:buNone/>
            </a:pPr>
            <a:endParaRPr lang="fr-FR" altLang="fr-FR" sz="14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102</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AF9A3E-E642-4147-9A75-A99372A255CF}"/>
              </a:ext>
            </a:extLst>
          </p:cNvPr>
          <p:cNvPicPr>
            <a:picLocks noChangeAspect="1"/>
          </p:cNvPicPr>
          <p:nvPr/>
        </p:nvPicPr>
        <p:blipFill>
          <a:blip r:embed="rId3"/>
          <a:stretch>
            <a:fillRect/>
          </a:stretch>
        </p:blipFill>
        <p:spPr>
          <a:xfrm>
            <a:off x="683568" y="2053605"/>
            <a:ext cx="4476750" cy="295275"/>
          </a:xfrm>
          <a:prstGeom prst="rect">
            <a:avLst/>
          </a:prstGeom>
        </p:spPr>
      </p:pic>
      <p:pic>
        <p:nvPicPr>
          <p:cNvPr id="5" name="Image 4">
            <a:extLst>
              <a:ext uri="{FF2B5EF4-FFF2-40B4-BE49-F238E27FC236}">
                <a16:creationId xmlns:a16="http://schemas.microsoft.com/office/drawing/2014/main" id="{A447260F-CD6C-4A58-BE1A-1246907D41AA}"/>
              </a:ext>
            </a:extLst>
          </p:cNvPr>
          <p:cNvPicPr>
            <a:picLocks noChangeAspect="1"/>
          </p:cNvPicPr>
          <p:nvPr/>
        </p:nvPicPr>
        <p:blipFill rotWithShape="1">
          <a:blip r:embed="rId4"/>
          <a:srcRect b="11428"/>
          <a:stretch/>
        </p:blipFill>
        <p:spPr>
          <a:xfrm>
            <a:off x="4421537" y="2049603"/>
            <a:ext cx="3781425" cy="295276"/>
          </a:xfrm>
          <a:prstGeom prst="rect">
            <a:avLst/>
          </a:prstGeom>
        </p:spPr>
      </p:pic>
      <p:pic>
        <p:nvPicPr>
          <p:cNvPr id="6" name="Image 5">
            <a:extLst>
              <a:ext uri="{FF2B5EF4-FFF2-40B4-BE49-F238E27FC236}">
                <a16:creationId xmlns:a16="http://schemas.microsoft.com/office/drawing/2014/main" id="{07A2D97F-660F-4767-B17F-1AB1EB1326F8}"/>
              </a:ext>
            </a:extLst>
          </p:cNvPr>
          <p:cNvPicPr>
            <a:picLocks noChangeAspect="1"/>
          </p:cNvPicPr>
          <p:nvPr/>
        </p:nvPicPr>
        <p:blipFill>
          <a:blip r:embed="rId5"/>
          <a:stretch>
            <a:fillRect/>
          </a:stretch>
        </p:blipFill>
        <p:spPr>
          <a:xfrm>
            <a:off x="0" y="2725955"/>
            <a:ext cx="9144000" cy="1406089"/>
          </a:xfrm>
          <a:prstGeom prst="rect">
            <a:avLst/>
          </a:prstGeom>
        </p:spPr>
      </p:pic>
      <p:pic>
        <p:nvPicPr>
          <p:cNvPr id="8" name="Image 7">
            <a:extLst>
              <a:ext uri="{FF2B5EF4-FFF2-40B4-BE49-F238E27FC236}">
                <a16:creationId xmlns:a16="http://schemas.microsoft.com/office/drawing/2014/main" id="{29DD17E3-0D01-452B-AB3A-2B3879F08200}"/>
              </a:ext>
            </a:extLst>
          </p:cNvPr>
          <p:cNvPicPr>
            <a:picLocks noChangeAspect="1"/>
          </p:cNvPicPr>
          <p:nvPr/>
        </p:nvPicPr>
        <p:blipFill rotWithShape="1">
          <a:blip r:embed="rId6"/>
          <a:srcRect r="53479" b="13423"/>
          <a:stretch/>
        </p:blipFill>
        <p:spPr>
          <a:xfrm>
            <a:off x="467544" y="4432319"/>
            <a:ext cx="2710865" cy="2055134"/>
          </a:xfrm>
          <a:prstGeom prst="rect">
            <a:avLst/>
          </a:prstGeom>
        </p:spPr>
      </p:pic>
      <p:sp>
        <p:nvSpPr>
          <p:cNvPr id="9" name="ZoneTexte 8">
            <a:extLst>
              <a:ext uri="{FF2B5EF4-FFF2-40B4-BE49-F238E27FC236}">
                <a16:creationId xmlns:a16="http://schemas.microsoft.com/office/drawing/2014/main" id="{91D38B8D-4F14-4C25-8E7B-8ADB1BF0EE84}"/>
              </a:ext>
            </a:extLst>
          </p:cNvPr>
          <p:cNvSpPr txBox="1"/>
          <p:nvPr/>
        </p:nvSpPr>
        <p:spPr>
          <a:xfrm>
            <a:off x="4355889" y="4621003"/>
            <a:ext cx="2710865" cy="646331"/>
          </a:xfrm>
          <a:prstGeom prst="rect">
            <a:avLst/>
          </a:prstGeom>
          <a:noFill/>
        </p:spPr>
        <p:txBody>
          <a:bodyPr wrap="square" rtlCol="0">
            <a:spAutoFit/>
          </a:bodyPr>
          <a:lstStyle/>
          <a:p>
            <a:r>
              <a:rPr lang="fr-FR" sz="1200" b="1"/>
              <a:t>On peut configurer les </a:t>
            </a:r>
            <a:r>
              <a:rPr lang="fr-FR" sz="1200" b="1" err="1"/>
              <a:t>noeuds</a:t>
            </a:r>
            <a:r>
              <a:rPr lang="fr-FR" sz="1200" b="1"/>
              <a:t> selon les éléments en le précisant lors de l’enregistrement</a:t>
            </a:r>
          </a:p>
        </p:txBody>
      </p:sp>
      <p:pic>
        <p:nvPicPr>
          <p:cNvPr id="10" name="Image 9">
            <a:extLst>
              <a:ext uri="{FF2B5EF4-FFF2-40B4-BE49-F238E27FC236}">
                <a16:creationId xmlns:a16="http://schemas.microsoft.com/office/drawing/2014/main" id="{EF117A98-414E-4702-B3C9-5B13FBE4C453}"/>
              </a:ext>
            </a:extLst>
          </p:cNvPr>
          <p:cNvPicPr>
            <a:picLocks noChangeAspect="1"/>
          </p:cNvPicPr>
          <p:nvPr/>
        </p:nvPicPr>
        <p:blipFill>
          <a:blip r:embed="rId7"/>
          <a:stretch>
            <a:fillRect/>
          </a:stretch>
        </p:blipFill>
        <p:spPr>
          <a:xfrm>
            <a:off x="3781124" y="5310521"/>
            <a:ext cx="5362876" cy="298730"/>
          </a:xfrm>
          <a:prstGeom prst="rect">
            <a:avLst/>
          </a:prstGeom>
        </p:spPr>
      </p:pic>
      <p:pic>
        <p:nvPicPr>
          <p:cNvPr id="11" name="Image 10">
            <a:extLst>
              <a:ext uri="{FF2B5EF4-FFF2-40B4-BE49-F238E27FC236}">
                <a16:creationId xmlns:a16="http://schemas.microsoft.com/office/drawing/2014/main" id="{44F3F11C-7BBD-47C5-B1C1-3D220518838F}"/>
              </a:ext>
            </a:extLst>
          </p:cNvPr>
          <p:cNvPicPr>
            <a:picLocks noChangeAspect="1"/>
          </p:cNvPicPr>
          <p:nvPr/>
        </p:nvPicPr>
        <p:blipFill>
          <a:blip r:embed="rId8"/>
          <a:stretch>
            <a:fillRect/>
          </a:stretch>
        </p:blipFill>
        <p:spPr>
          <a:xfrm>
            <a:off x="4118685" y="5523837"/>
            <a:ext cx="3693815" cy="257201"/>
          </a:xfrm>
          <a:prstGeom prst="rect">
            <a:avLst/>
          </a:prstGeom>
        </p:spPr>
      </p:pic>
      <p:sp>
        <p:nvSpPr>
          <p:cNvPr id="12" name="Titre 1">
            <a:extLst>
              <a:ext uri="{FF2B5EF4-FFF2-40B4-BE49-F238E27FC236}">
                <a16:creationId xmlns:a16="http://schemas.microsoft.com/office/drawing/2014/main" id="{2E1BF58C-09F5-432E-B458-9F48D26DA6A5}"/>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3" name="Espace réservé du pied de page 2">
            <a:extLst>
              <a:ext uri="{FF2B5EF4-FFF2-40B4-BE49-F238E27FC236}">
                <a16:creationId xmlns:a16="http://schemas.microsoft.com/office/drawing/2014/main" id="{BDA7A46F-7092-4ACC-BB63-08FEFDDFCE9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767165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normAutofit fontScale="62500" lnSpcReduction="20000"/>
          </a:bodyPr>
          <a:lstStyle/>
          <a:p>
            <a:pPr marL="0" indent="0">
              <a:spcAft>
                <a:spcPts val="600"/>
              </a:spcAft>
              <a:buNone/>
            </a:pPr>
            <a:r>
              <a:rPr lang="fr-FR" altLang="fr-FR" sz="2000" b="1" err="1">
                <a:latin typeface="Arial"/>
              </a:rPr>
              <a:t>RemoteDriver</a:t>
            </a:r>
            <a:endParaRPr lang="fr-FR" altLang="fr-FR" sz="2000" b="1">
              <a:latin typeface="Arial"/>
            </a:endParaRPr>
          </a:p>
          <a:p>
            <a:r>
              <a:rPr lang="fr-FR" altLang="fr-FR">
                <a:latin typeface="Arial" panose="020B0604020202020204" pitchFamily="34" charset="0"/>
                <a:cs typeface="Arial" panose="020B0604020202020204" pitchFamily="34" charset="0"/>
              </a:rPr>
              <a:t>Lancement des scripts sur un serveur distant</a:t>
            </a:r>
          </a:p>
          <a:p>
            <a:pPr lvl="1"/>
            <a:r>
              <a:rPr lang="fr-FR" altLang="fr-FR">
                <a:latin typeface="Arial" panose="020B0604020202020204" pitchFamily="34" charset="0"/>
                <a:cs typeface="Arial" panose="020B0604020202020204" pitchFamily="34" charset="0"/>
              </a:rPr>
              <a:t>Sélection de la capabilité</a:t>
            </a: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r>
              <a:rPr lang="fr-FR" altLang="fr-FR">
                <a:latin typeface="Arial" panose="020B0604020202020204" pitchFamily="34" charset="0"/>
                <a:cs typeface="Arial" panose="020B0604020202020204" pitchFamily="34" charset="0"/>
              </a:rPr>
              <a:t>Création du driver en </a:t>
            </a:r>
            <a:r>
              <a:rPr lang="fr-FR" altLang="fr-FR" err="1">
                <a:latin typeface="Arial" panose="020B0604020202020204" pitchFamily="34" charset="0"/>
                <a:cs typeface="Arial" panose="020B0604020202020204" pitchFamily="34" charset="0"/>
              </a:rPr>
              <a:t>Remote</a:t>
            </a:r>
            <a:endParaRPr lang="fr-FR" altLang="fr-FR">
              <a:latin typeface="Arial" panose="020B0604020202020204" pitchFamily="34" charset="0"/>
              <a:cs typeface="Arial" panose="020B0604020202020204" pitchFamily="34" charset="0"/>
            </a:endParaRPr>
          </a:p>
          <a:p>
            <a:pPr marL="0" lvl="0" indent="0">
              <a:buNone/>
            </a:pPr>
            <a:endParaRPr lang="fr-FR" altLang="fr-FR" sz="2000" b="1">
              <a:solidFill>
                <a:prstClr val="black"/>
              </a:solidFill>
              <a:latin typeface="Arial" panose="020B0604020202020204" pitchFamily="34" charset="0"/>
              <a:cs typeface="Arial" panose="020B0604020202020204" pitchFamily="34" charset="0"/>
            </a:endParaRPr>
          </a:p>
          <a:p>
            <a:pPr marL="457200" lvl="1" indent="0">
              <a:buNone/>
            </a:pPr>
            <a:endParaRPr lang="fr-FR" altLang="fr-FR">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103</a:t>
            </a:fld>
            <a:endParaRPr lang="fr-FR" altLang="fr-FR" sz="1200">
              <a:solidFill>
                <a:srgbClr val="000000"/>
              </a:solidFill>
              <a:latin typeface="Calibri" panose="020F0502020204030204" pitchFamily="34" charset="0"/>
            </a:endParaRPr>
          </a:p>
        </p:txBody>
      </p:sp>
      <p:pic>
        <p:nvPicPr>
          <p:cNvPr id="5" name="Image 4">
            <a:extLst>
              <a:ext uri="{FF2B5EF4-FFF2-40B4-BE49-F238E27FC236}">
                <a16:creationId xmlns:a16="http://schemas.microsoft.com/office/drawing/2014/main" id="{F51C367D-D782-49A9-AF75-D6AF9818F7C8}"/>
              </a:ext>
            </a:extLst>
          </p:cNvPr>
          <p:cNvPicPr>
            <a:picLocks noChangeAspect="1"/>
          </p:cNvPicPr>
          <p:nvPr/>
        </p:nvPicPr>
        <p:blipFill>
          <a:blip r:embed="rId3"/>
          <a:stretch>
            <a:fillRect/>
          </a:stretch>
        </p:blipFill>
        <p:spPr>
          <a:xfrm>
            <a:off x="467544" y="4581128"/>
            <a:ext cx="5627430" cy="1553518"/>
          </a:xfrm>
          <a:prstGeom prst="rect">
            <a:avLst/>
          </a:prstGeom>
        </p:spPr>
      </p:pic>
      <p:pic>
        <p:nvPicPr>
          <p:cNvPr id="2" name="Image 1">
            <a:extLst>
              <a:ext uri="{FF2B5EF4-FFF2-40B4-BE49-F238E27FC236}">
                <a16:creationId xmlns:a16="http://schemas.microsoft.com/office/drawing/2014/main" id="{98A91F65-28CD-4844-B064-0215E3D220EF}"/>
              </a:ext>
            </a:extLst>
          </p:cNvPr>
          <p:cNvPicPr>
            <a:picLocks noChangeAspect="1"/>
          </p:cNvPicPr>
          <p:nvPr/>
        </p:nvPicPr>
        <p:blipFill>
          <a:blip r:embed="rId4"/>
          <a:stretch>
            <a:fillRect/>
          </a:stretch>
        </p:blipFill>
        <p:spPr>
          <a:xfrm>
            <a:off x="1207004" y="1943448"/>
            <a:ext cx="5114925" cy="390525"/>
          </a:xfrm>
          <a:prstGeom prst="rect">
            <a:avLst/>
          </a:prstGeom>
        </p:spPr>
      </p:pic>
      <p:pic>
        <p:nvPicPr>
          <p:cNvPr id="3" name="Image 2">
            <a:extLst>
              <a:ext uri="{FF2B5EF4-FFF2-40B4-BE49-F238E27FC236}">
                <a16:creationId xmlns:a16="http://schemas.microsoft.com/office/drawing/2014/main" id="{1A4340A6-F91D-44B3-94BE-D8107FFC6F99}"/>
              </a:ext>
            </a:extLst>
          </p:cNvPr>
          <p:cNvPicPr>
            <a:picLocks noChangeAspect="1"/>
          </p:cNvPicPr>
          <p:nvPr/>
        </p:nvPicPr>
        <p:blipFill>
          <a:blip r:embed="rId5"/>
          <a:stretch>
            <a:fillRect/>
          </a:stretch>
        </p:blipFill>
        <p:spPr>
          <a:xfrm>
            <a:off x="1294917" y="4077072"/>
            <a:ext cx="6638925" cy="285750"/>
          </a:xfrm>
          <a:prstGeom prst="rect">
            <a:avLst/>
          </a:prstGeom>
        </p:spPr>
      </p:pic>
      <p:pic>
        <p:nvPicPr>
          <p:cNvPr id="4" name="Image 3">
            <a:extLst>
              <a:ext uri="{FF2B5EF4-FFF2-40B4-BE49-F238E27FC236}">
                <a16:creationId xmlns:a16="http://schemas.microsoft.com/office/drawing/2014/main" id="{416F41A7-BFD3-495E-9388-12FE104488F4}"/>
              </a:ext>
            </a:extLst>
          </p:cNvPr>
          <p:cNvPicPr>
            <a:picLocks noChangeAspect="1"/>
          </p:cNvPicPr>
          <p:nvPr/>
        </p:nvPicPr>
        <p:blipFill>
          <a:blip r:embed="rId6"/>
          <a:stretch>
            <a:fillRect/>
          </a:stretch>
        </p:blipFill>
        <p:spPr>
          <a:xfrm>
            <a:off x="1199049" y="2333973"/>
            <a:ext cx="2800350" cy="628650"/>
          </a:xfrm>
          <a:prstGeom prst="rect">
            <a:avLst/>
          </a:prstGeom>
        </p:spPr>
      </p:pic>
      <p:sp>
        <p:nvSpPr>
          <p:cNvPr id="9" name="Titre 1">
            <a:extLst>
              <a:ext uri="{FF2B5EF4-FFF2-40B4-BE49-F238E27FC236}">
                <a16:creationId xmlns:a16="http://schemas.microsoft.com/office/drawing/2014/main" id="{B852D871-8E56-4C44-82D2-C9BF60C29DA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6" name="Espace réservé du pied de page 5">
            <a:extLst>
              <a:ext uri="{FF2B5EF4-FFF2-40B4-BE49-F238E27FC236}">
                <a16:creationId xmlns:a16="http://schemas.microsoft.com/office/drawing/2014/main" id="{4783D23F-C1AF-4DF3-B428-C1AA6D6B8FAC}"/>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5615402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spcAft>
                <a:spcPts val="600"/>
              </a:spcAft>
              <a:buNone/>
            </a:pPr>
            <a:r>
              <a:rPr lang="fr-FR" altLang="fr-FR" sz="2000" b="1" err="1">
                <a:latin typeface="Arial"/>
              </a:rPr>
              <a:t>RemoteDriver</a:t>
            </a:r>
            <a:endParaRPr lang="fr-FR" altLang="fr-FR" sz="2000" b="1">
              <a:latin typeface="Arial"/>
            </a:endParaRPr>
          </a:p>
          <a:p>
            <a:pPr marL="457200" lvl="1" indent="0">
              <a:buNone/>
            </a:pPr>
            <a:r>
              <a:rPr lang="fr-FR" altLang="fr-FR">
                <a:latin typeface="Arial" panose="020B0604020202020204" pitchFamily="34" charset="0"/>
                <a:cs typeface="Arial" panose="020B0604020202020204" pitchFamily="34" charset="0"/>
              </a:rPr>
              <a:t> Hub en ligne</a:t>
            </a: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lvl="1"/>
            <a:endParaRPr lang="fr-FR" altLang="fr-FR">
              <a:latin typeface="Arial" panose="020B0604020202020204" pitchFamily="34" charset="0"/>
              <a:cs typeface="Arial" panose="020B0604020202020204" pitchFamily="34" charset="0"/>
            </a:endParaRPr>
          </a:p>
          <a:p>
            <a:pPr marL="457200" lvl="1" indent="0">
              <a:buNone/>
            </a:pPr>
            <a:endParaRPr lang="fr-FR" altLang="fr-FR">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104</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4811048E-0519-4E0E-BC13-2C040C58CED7}"/>
              </a:ext>
            </a:extLst>
          </p:cNvPr>
          <p:cNvPicPr>
            <a:picLocks noChangeAspect="1"/>
          </p:cNvPicPr>
          <p:nvPr/>
        </p:nvPicPr>
        <p:blipFill>
          <a:blip r:embed="rId3"/>
          <a:stretch>
            <a:fillRect/>
          </a:stretch>
        </p:blipFill>
        <p:spPr>
          <a:xfrm>
            <a:off x="611560" y="1891251"/>
            <a:ext cx="2867025" cy="1590675"/>
          </a:xfrm>
          <a:prstGeom prst="rect">
            <a:avLst/>
          </a:prstGeom>
        </p:spPr>
      </p:pic>
      <p:pic>
        <p:nvPicPr>
          <p:cNvPr id="10" name="Image 9">
            <a:extLst>
              <a:ext uri="{FF2B5EF4-FFF2-40B4-BE49-F238E27FC236}">
                <a16:creationId xmlns:a16="http://schemas.microsoft.com/office/drawing/2014/main" id="{A4BF377F-BE5D-4761-AA1C-D21FE60F87A9}"/>
              </a:ext>
            </a:extLst>
          </p:cNvPr>
          <p:cNvPicPr>
            <a:picLocks noChangeAspect="1"/>
          </p:cNvPicPr>
          <p:nvPr/>
        </p:nvPicPr>
        <p:blipFill>
          <a:blip r:embed="rId4"/>
          <a:stretch>
            <a:fillRect/>
          </a:stretch>
        </p:blipFill>
        <p:spPr>
          <a:xfrm>
            <a:off x="3347864" y="3653908"/>
            <a:ext cx="5216039" cy="2591617"/>
          </a:xfrm>
          <a:prstGeom prst="rect">
            <a:avLst/>
          </a:prstGeom>
        </p:spPr>
      </p:pic>
      <p:sp>
        <p:nvSpPr>
          <p:cNvPr id="9" name="Titre 1">
            <a:extLst>
              <a:ext uri="{FF2B5EF4-FFF2-40B4-BE49-F238E27FC236}">
                <a16:creationId xmlns:a16="http://schemas.microsoft.com/office/drawing/2014/main" id="{56168268-B448-42BE-8D2C-B6F9729195C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00ED6901-2BC3-46F6-8D5C-CFD6AC9A624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9259642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08812"/>
            <a:ext cx="8686800" cy="2591618"/>
          </a:xfrm>
        </p:spPr>
        <p:txBody>
          <a:bodyPr/>
          <a:lstStyle/>
          <a:p>
            <a:pPr marL="0" indent="0">
              <a:spcAft>
                <a:spcPts val="600"/>
              </a:spcAft>
              <a:buNone/>
            </a:pPr>
            <a:r>
              <a:rPr lang="fr-FR" altLang="fr-FR" sz="1600" b="1" dirty="0">
                <a:latin typeface="Arial"/>
              </a:rPr>
              <a:t>Piloter l’exécution sur les navigateurs par les variables d’environnement</a:t>
            </a:r>
          </a:p>
          <a:p>
            <a:pPr marL="0" indent="0">
              <a:spcAft>
                <a:spcPts val="600"/>
              </a:spcAft>
              <a:buNone/>
            </a:pPr>
            <a:r>
              <a:rPr lang="fr-FR" altLang="fr-FR" sz="1800" b="1" dirty="0">
                <a:latin typeface="Arial"/>
              </a:rPr>
              <a:t>Une classe pour gérer le Driver selon les variables</a:t>
            </a:r>
          </a:p>
          <a:p>
            <a:pPr marL="0" lvl="0" indent="0">
              <a:buNone/>
            </a:pPr>
            <a:endParaRPr lang="fr-FR" altLang="fr-FR" sz="16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105</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C830E6BE-C725-4EC9-96E3-D2F24B46CC24}"/>
              </a:ext>
            </a:extLst>
          </p:cNvPr>
          <p:cNvPicPr>
            <a:picLocks noChangeAspect="1"/>
          </p:cNvPicPr>
          <p:nvPr/>
        </p:nvPicPr>
        <p:blipFill>
          <a:blip r:embed="rId3"/>
          <a:stretch>
            <a:fillRect/>
          </a:stretch>
        </p:blipFill>
        <p:spPr>
          <a:xfrm>
            <a:off x="1187624" y="2636912"/>
            <a:ext cx="5807469" cy="315814"/>
          </a:xfrm>
          <a:prstGeom prst="rect">
            <a:avLst/>
          </a:prstGeom>
        </p:spPr>
      </p:pic>
      <p:sp>
        <p:nvSpPr>
          <p:cNvPr id="6" name="Titre 1">
            <a:extLst>
              <a:ext uri="{FF2B5EF4-FFF2-40B4-BE49-F238E27FC236}">
                <a16:creationId xmlns:a16="http://schemas.microsoft.com/office/drawing/2014/main" id="{34F65A65-9ADA-4518-AE11-7A4C8E5D31AE}"/>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B630019B-045C-495A-A57A-EEAFC861056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28365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96752"/>
            <a:ext cx="8686800" cy="2591618"/>
          </a:xfrm>
        </p:spPr>
        <p:txBody>
          <a:bodyPr/>
          <a:lstStyle/>
          <a:p>
            <a:pPr marL="0" indent="0">
              <a:spcAft>
                <a:spcPts val="600"/>
              </a:spcAft>
              <a:buNone/>
            </a:pPr>
            <a:r>
              <a:rPr lang="fr-FR" altLang="fr-FR" sz="2000" b="1" dirty="0">
                <a:latin typeface="Arial"/>
              </a:rPr>
              <a:t>TP: Mettre une architecture en place</a:t>
            </a:r>
          </a:p>
          <a:p>
            <a:pPr marL="0" indent="0">
              <a:spcAft>
                <a:spcPts val="600"/>
              </a:spcAft>
              <a:buNone/>
            </a:pPr>
            <a:endParaRPr lang="fr-FR" altLang="fr-FR" sz="2000"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indent="0">
              <a:spcAft>
                <a:spcPts val="600"/>
              </a:spcAft>
              <a:buNone/>
            </a:pPr>
            <a:endParaRPr lang="fr-FR" altLang="fr-FR" b="1" dirty="0">
              <a:latin typeface="Arial"/>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106</a:t>
            </a:fld>
            <a:endParaRPr lang="fr-FR" altLang="fr-FR" sz="1200">
              <a:solidFill>
                <a:srgbClr val="000000"/>
              </a:solidFill>
              <a:latin typeface="Calibri" panose="020F0502020204030204" pitchFamily="34" charset="0"/>
            </a:endParaRPr>
          </a:p>
        </p:txBody>
      </p:sp>
      <p:pic>
        <p:nvPicPr>
          <p:cNvPr id="4" name="Image 3">
            <a:extLst>
              <a:ext uri="{FF2B5EF4-FFF2-40B4-BE49-F238E27FC236}">
                <a16:creationId xmlns:a16="http://schemas.microsoft.com/office/drawing/2014/main" id="{05E00471-4FFD-4C61-803C-624DA67AAD9A}"/>
              </a:ext>
            </a:extLst>
          </p:cNvPr>
          <p:cNvPicPr>
            <a:picLocks noChangeAspect="1"/>
          </p:cNvPicPr>
          <p:nvPr/>
        </p:nvPicPr>
        <p:blipFill>
          <a:blip r:embed="rId3"/>
          <a:stretch>
            <a:fillRect/>
          </a:stretch>
        </p:blipFill>
        <p:spPr>
          <a:xfrm>
            <a:off x="2843808" y="2107014"/>
            <a:ext cx="2469094" cy="1847248"/>
          </a:xfrm>
          <a:prstGeom prst="rect">
            <a:avLst/>
          </a:prstGeom>
        </p:spPr>
      </p:pic>
      <p:sp>
        <p:nvSpPr>
          <p:cNvPr id="6" name="Titre 1">
            <a:extLst>
              <a:ext uri="{FF2B5EF4-FFF2-40B4-BE49-F238E27FC236}">
                <a16:creationId xmlns:a16="http://schemas.microsoft.com/office/drawing/2014/main" id="{77B05D96-873E-44EB-ABA4-9550B52980C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Selenium</a:t>
            </a:r>
            <a:r>
              <a:rPr lang="fr-FR" dirty="0"/>
              <a:t> </a:t>
            </a:r>
            <a:r>
              <a:rPr lang="fr-FR" dirty="0" err="1"/>
              <a:t>Grid</a:t>
            </a:r>
            <a:endParaRPr lang="fr-FR" dirty="0"/>
          </a:p>
        </p:txBody>
      </p:sp>
      <p:sp>
        <p:nvSpPr>
          <p:cNvPr id="2" name="Espace réservé du pied de page 1">
            <a:extLst>
              <a:ext uri="{FF2B5EF4-FFF2-40B4-BE49-F238E27FC236}">
                <a16:creationId xmlns:a16="http://schemas.microsoft.com/office/drawing/2014/main" id="{5211E968-4235-4480-8DD7-7DA8BE63C44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59563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a:bodyPr>
          <a:lstStyle/>
          <a:p>
            <a:pPr marL="0" indent="0">
              <a:spcAft>
                <a:spcPts val="600"/>
              </a:spcAft>
              <a:buNone/>
            </a:pPr>
            <a:r>
              <a:rPr lang="fr-FR" altLang="fr-FR" sz="2000" dirty="0">
                <a:latin typeface="Arial"/>
              </a:rPr>
              <a:t>Serveur d’intégration continue et ordonnanceur</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107</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9" name="Picture 2">
            <a:extLst>
              <a:ext uri="{FF2B5EF4-FFF2-40B4-BE49-F238E27FC236}">
                <a16:creationId xmlns:a16="http://schemas.microsoft.com/office/drawing/2014/main" id="{178644FF-7D52-4611-9A0F-E6F157929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700808"/>
            <a:ext cx="7761167" cy="448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6661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7"/>
            <a:ext cx="8686800" cy="2591618"/>
          </a:xfrm>
        </p:spPr>
        <p:txBody>
          <a:bodyPr>
            <a:normAutofit/>
          </a:bodyPr>
          <a:lstStyle/>
          <a:p>
            <a:pPr marL="0" indent="0">
              <a:spcAft>
                <a:spcPts val="600"/>
              </a:spcAft>
              <a:buNone/>
            </a:pPr>
            <a:r>
              <a:rPr lang="fr-FR" altLang="fr-FR" sz="2000" dirty="0">
                <a:latin typeface="Arial"/>
              </a:rPr>
              <a:t>Job Jenkins: exécuter une suite de traitement</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108</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7" name="Picture 3">
            <a:extLst>
              <a:ext uri="{FF2B5EF4-FFF2-40B4-BE49-F238E27FC236}">
                <a16:creationId xmlns:a16="http://schemas.microsoft.com/office/drawing/2014/main" id="{A1FFAC16-625D-4879-BCDB-6A1898B8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76872"/>
            <a:ext cx="5251301" cy="371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8AE31210-738B-42E2-B182-457E794936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492896"/>
            <a:ext cx="423461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8837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lnSpcReduction="10000"/>
          </a:bodyPr>
          <a:lstStyle/>
          <a:p>
            <a:pPr marL="0" indent="0">
              <a:spcAft>
                <a:spcPts val="600"/>
              </a:spcAft>
              <a:buNone/>
            </a:pPr>
            <a:r>
              <a:rPr lang="fr-FR" altLang="fr-FR" sz="2000" dirty="0">
                <a:latin typeface="Arial"/>
              </a:rPr>
              <a:t>Plugin Jenkins: solution très connectée</a:t>
            </a: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lgn="just">
              <a:spcAft>
                <a:spcPts val="600"/>
              </a:spcAft>
              <a:buNone/>
            </a:pPr>
            <a:r>
              <a:rPr lang="fr-FR" sz="1800" b="1" dirty="0"/>
              <a:t>Gestion des plugins</a:t>
            </a:r>
          </a:p>
          <a:p>
            <a:pPr marL="1073150" lvl="2" indent="-354013">
              <a:spcBef>
                <a:spcPct val="0"/>
              </a:spcBef>
              <a:buSzPct val="110000"/>
              <a:buFont typeface="Wingdings" pitchFamily="2" charset="2"/>
              <a:buChar char="à"/>
            </a:pPr>
            <a:r>
              <a:rPr lang="fr-FR" dirty="0"/>
              <a:t>Installation des plugins permettant de piloter les différentes étapes de l’intégration</a:t>
            </a:r>
          </a:p>
          <a:p>
            <a:pPr marL="1530350" lvl="3" indent="-354013">
              <a:spcBef>
                <a:spcPct val="0"/>
              </a:spcBef>
              <a:buSzPct val="110000"/>
              <a:buFont typeface="Wingdings" pitchFamily="2" charset="2"/>
              <a:buChar char="à"/>
            </a:pPr>
            <a:r>
              <a:rPr lang="fr-FR" dirty="0"/>
              <a:t>Plugin de compilation</a:t>
            </a:r>
          </a:p>
          <a:p>
            <a:pPr marL="1530350" lvl="3" indent="-354013">
              <a:spcBef>
                <a:spcPct val="0"/>
              </a:spcBef>
              <a:buSzPct val="110000"/>
              <a:buFont typeface="Wingdings" pitchFamily="2" charset="2"/>
              <a:buChar char="à"/>
            </a:pPr>
            <a:r>
              <a:rPr lang="fr-FR" dirty="0"/>
              <a:t>Plugin d’exécution et de </a:t>
            </a:r>
            <a:r>
              <a:rPr lang="fr-FR" dirty="0" err="1"/>
              <a:t>reporting</a:t>
            </a:r>
            <a:r>
              <a:rPr lang="fr-FR" dirty="0"/>
              <a:t> de test</a:t>
            </a:r>
          </a:p>
          <a:p>
            <a:pPr marL="1530350" lvl="3" indent="-354013">
              <a:spcBef>
                <a:spcPct val="0"/>
              </a:spcBef>
              <a:buSzPct val="110000"/>
              <a:buFont typeface="Wingdings" pitchFamily="2" charset="2"/>
              <a:buChar char="à"/>
            </a:pPr>
            <a:r>
              <a:rPr lang="fr-FR" dirty="0"/>
              <a:t>Plugin de déploiement</a:t>
            </a:r>
          </a:p>
          <a:p>
            <a:pPr marL="1530350" lvl="3" indent="-354013">
              <a:spcBef>
                <a:spcPct val="0"/>
              </a:spcBef>
              <a:buSzPct val="110000"/>
              <a:buFont typeface="Wingdings" pitchFamily="2" charset="2"/>
              <a:buChar char="à"/>
            </a:pPr>
            <a:r>
              <a:rPr lang="fr-FR" dirty="0"/>
              <a:t>Plugin de gestion de package</a:t>
            </a:r>
          </a:p>
          <a:p>
            <a:pPr marL="1530350" lvl="3" indent="-354013">
              <a:spcBef>
                <a:spcPct val="0"/>
              </a:spcBef>
              <a:buSzPct val="110000"/>
              <a:buFont typeface="Wingdings" pitchFamily="2" charset="2"/>
              <a:buChar char="à"/>
            </a:pPr>
            <a:r>
              <a:rPr lang="fr-FR" dirty="0"/>
              <a:t>Plugin de notification</a:t>
            </a:r>
          </a:p>
          <a:p>
            <a:pPr marL="1530350" lvl="3" indent="-354013">
              <a:spcBef>
                <a:spcPct val="0"/>
              </a:spcBef>
              <a:buSzPct val="110000"/>
              <a:buFont typeface="Wingdings" pitchFamily="2" charset="2"/>
              <a:buChar char="à"/>
            </a:pPr>
            <a:r>
              <a:rPr lang="fr-FR" dirty="0"/>
              <a:t>Plugin d’intégration avec des outils</a:t>
            </a:r>
          </a:p>
          <a:p>
            <a:pPr marL="1530350" lvl="3" indent="-354013">
              <a:spcBef>
                <a:spcPct val="0"/>
              </a:spcBef>
              <a:buSzPct val="110000"/>
              <a:buFont typeface="Wingdings" pitchFamily="2" charset="2"/>
              <a:buChar char="à"/>
            </a:pPr>
            <a:r>
              <a:rPr lang="fr-FR" dirty="0"/>
              <a:t>….</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109</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Jenkins</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pic>
        <p:nvPicPr>
          <p:cNvPr id="9" name="Picture 2">
            <a:extLst>
              <a:ext uri="{FF2B5EF4-FFF2-40B4-BE49-F238E27FC236}">
                <a16:creationId xmlns:a16="http://schemas.microsoft.com/office/drawing/2014/main" id="{949AD743-A67A-44B9-BAC9-D54ABA0DE2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231" y="4571461"/>
            <a:ext cx="4355704" cy="1977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81804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a:t>Analyse</a:t>
            </a: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11</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4" name="Rectangle 3">
            <a:extLst>
              <a:ext uri="{FF2B5EF4-FFF2-40B4-BE49-F238E27FC236}">
                <a16:creationId xmlns:a16="http://schemas.microsoft.com/office/drawing/2014/main" id="{FC0AEAB9-5A37-4212-9CD8-B08D08218593}"/>
              </a:ext>
            </a:extLst>
          </p:cNvPr>
          <p:cNvSpPr/>
          <p:nvPr/>
        </p:nvSpPr>
        <p:spPr>
          <a:xfrm>
            <a:off x="457199" y="2063687"/>
            <a:ext cx="7499176" cy="2252924"/>
          </a:xfrm>
          <a:prstGeom prst="rect">
            <a:avLst/>
          </a:prstGeom>
        </p:spPr>
        <p:txBody>
          <a:bodyPr wrap="square">
            <a:spAutoFit/>
          </a:bodyPr>
          <a:lstStyle/>
          <a:p>
            <a:pPr lvl="0" defTabSz="457200">
              <a:spcBef>
                <a:spcPct val="20000"/>
              </a:spcBef>
              <a:buSzPct val="120000"/>
            </a:pPr>
            <a:r>
              <a:rPr lang="fr-FR" dirty="0">
                <a:solidFill>
                  <a:srgbClr val="404040"/>
                </a:solidFill>
                <a:latin typeface="Arial"/>
                <a:cs typeface="Arial"/>
              </a:rPr>
              <a:t>Avant d’automatiser un test fonctionnel, il est opportun de:</a:t>
            </a:r>
          </a:p>
          <a:p>
            <a:pPr marL="285750" lvl="0" indent="-285750" defTabSz="457200">
              <a:spcBef>
                <a:spcPct val="20000"/>
              </a:spcBef>
              <a:buSzPct val="120000"/>
              <a:buBlip>
                <a:blip r:embed="rId3"/>
              </a:buBlip>
            </a:pPr>
            <a:r>
              <a:rPr lang="fr-FR" dirty="0">
                <a:solidFill>
                  <a:srgbClr val="404040"/>
                </a:solidFill>
                <a:latin typeface="Arial"/>
                <a:cs typeface="Arial"/>
              </a:rPr>
              <a:t>Revoir les étapes manuelles du test pour comprendre le processus métier</a:t>
            </a:r>
          </a:p>
          <a:p>
            <a:pPr marL="285750" lvl="0" indent="-285750" defTabSz="457200">
              <a:spcBef>
                <a:spcPct val="20000"/>
              </a:spcBef>
              <a:buSzPct val="120000"/>
              <a:buBlip>
                <a:blip r:embed="rId3"/>
              </a:buBlip>
            </a:pPr>
            <a:r>
              <a:rPr lang="fr-FR" dirty="0">
                <a:solidFill>
                  <a:srgbClr val="404040"/>
                </a:solidFill>
                <a:latin typeface="Arial"/>
                <a:cs typeface="Arial"/>
              </a:rPr>
              <a:t>Identifier par priorité les processus métiers les plus intéressants à automatiser</a:t>
            </a:r>
          </a:p>
          <a:p>
            <a:pPr marL="285750" lvl="0" indent="-285750" defTabSz="457200">
              <a:spcBef>
                <a:spcPct val="20000"/>
              </a:spcBef>
              <a:buSzPct val="120000"/>
              <a:buBlip>
                <a:blip r:embed="rId3"/>
              </a:buBlip>
            </a:pPr>
            <a:r>
              <a:rPr lang="fr-FR" dirty="0">
                <a:solidFill>
                  <a:srgbClr val="404040"/>
                </a:solidFill>
                <a:latin typeface="Arial"/>
                <a:cs typeface="Arial"/>
              </a:rPr>
              <a:t>Collecter les besoins en données de test</a:t>
            </a:r>
          </a:p>
          <a:p>
            <a:pPr marL="285750" lvl="0" indent="-285750" defTabSz="457200">
              <a:spcBef>
                <a:spcPct val="20000"/>
              </a:spcBef>
              <a:buSzPct val="120000"/>
              <a:buBlip>
                <a:blip r:embed="rId3"/>
              </a:buBlip>
            </a:pPr>
            <a:r>
              <a:rPr lang="fr-FR" dirty="0">
                <a:solidFill>
                  <a:srgbClr val="404040"/>
                </a:solidFill>
                <a:latin typeface="Arial"/>
                <a:cs typeface="Arial"/>
              </a:rPr>
              <a:t>Standardiser les termes avec des règles de nommage</a:t>
            </a:r>
          </a:p>
        </p:txBody>
      </p:sp>
      <p:pic>
        <p:nvPicPr>
          <p:cNvPr id="47" name="Picture Placeholder 4">
            <a:extLst>
              <a:ext uri="{FF2B5EF4-FFF2-40B4-BE49-F238E27FC236}">
                <a16:creationId xmlns:a16="http://schemas.microsoft.com/office/drawing/2014/main" id="{7BF30543-E399-4EAB-BCD2-46585695306C}"/>
              </a:ext>
            </a:extLst>
          </p:cNvPr>
          <p:cNvPicPr>
            <a:picLocks noChangeAspect="1"/>
          </p:cNvPicPr>
          <p:nvPr/>
        </p:nvPicPr>
        <p:blipFill rotWithShape="1">
          <a:blip r:embed="rId4">
            <a:extLst>
              <a:ext uri="{28A0092B-C50C-407E-A947-70E740481C1C}">
                <a14:useLocalDpi xmlns:a14="http://schemas.microsoft.com/office/drawing/2010/main" val="0"/>
              </a:ext>
            </a:extLst>
          </a:blip>
          <a:srcRect t="-151" b="3497"/>
          <a:stretch/>
        </p:blipFill>
        <p:spPr>
          <a:xfrm>
            <a:off x="6904392" y="3537584"/>
            <a:ext cx="2103967" cy="3048000"/>
          </a:xfrm>
          <a:prstGeom prst="rect">
            <a:avLst/>
          </a:prstGeom>
        </p:spPr>
      </p:pic>
    </p:spTree>
    <p:extLst>
      <p:ext uri="{BB962C8B-B14F-4D97-AF65-F5344CB8AC3E}">
        <p14:creationId xmlns:p14="http://schemas.microsoft.com/office/powerpoint/2010/main" val="3565546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a:bodyPr>
          <a:lstStyle/>
          <a:p>
            <a:pPr marL="1073150" lvl="2" indent="-354013">
              <a:spcBef>
                <a:spcPct val="0"/>
              </a:spcBef>
              <a:buSzPct val="110000"/>
              <a:buFont typeface="Wingdings" pitchFamily="2" charset="2"/>
              <a:buChar char="à"/>
            </a:pPr>
            <a:r>
              <a:rPr lang="fr-FR" dirty="0"/>
              <a:t>Simplifier et uniformiser le processus de </a:t>
            </a:r>
            <a:r>
              <a:rPr lang="fr-FR" dirty="0" err="1"/>
              <a:t>build</a:t>
            </a:r>
            <a:endParaRPr lang="fr-FR" dirty="0"/>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lgn="just">
              <a:spcAft>
                <a:spcPts val="600"/>
              </a:spcAft>
              <a:buNone/>
            </a:pPr>
            <a:r>
              <a:rPr lang="fr-FR" sz="1800" b="1" dirty="0"/>
              <a:t>Va permettre de lancer l’exécution des tests </a:t>
            </a:r>
            <a:r>
              <a:rPr lang="fr-FR" sz="1800" b="1" dirty="0" err="1"/>
              <a:t>selenium</a:t>
            </a:r>
            <a:r>
              <a:rPr lang="fr-FR" sz="1800" b="1" dirty="0"/>
              <a:t> et générer le </a:t>
            </a:r>
            <a:r>
              <a:rPr lang="fr-FR" sz="1800" b="1" dirty="0" err="1"/>
              <a:t>reporting</a:t>
            </a:r>
            <a:endParaRPr lang="fr-FR" sz="1800" b="1"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110</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Maven</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
        <p:nvSpPr>
          <p:cNvPr id="7" name="Espace réservé du contenu 2">
            <a:extLst>
              <a:ext uri="{FF2B5EF4-FFF2-40B4-BE49-F238E27FC236}">
                <a16:creationId xmlns:a16="http://schemas.microsoft.com/office/drawing/2014/main" id="{7D5CBDA9-F615-4E8F-BE1A-965AB4F8B758}"/>
              </a:ext>
            </a:extLst>
          </p:cNvPr>
          <p:cNvSpPr txBox="1">
            <a:spLocks/>
          </p:cNvSpPr>
          <p:nvPr/>
        </p:nvSpPr>
        <p:spPr bwMode="auto">
          <a:xfrm>
            <a:off x="228600" y="2612604"/>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lgn="just">
              <a:spcAft>
                <a:spcPts val="600"/>
              </a:spcAft>
              <a:buFont typeface="Arial" panose="020B0604020202020204" pitchFamily="34" charset="0"/>
              <a:buNone/>
            </a:pPr>
            <a:r>
              <a:rPr lang="fr-FR" sz="1800" b="1" dirty="0"/>
              <a:t>Un projet </a:t>
            </a:r>
            <a:r>
              <a:rPr lang="fr-FR" sz="1800" b="1" dirty="0" err="1"/>
              <a:t>Maven</a:t>
            </a:r>
            <a:endParaRPr lang="fr-FR" sz="1800" b="1" dirty="0"/>
          </a:p>
          <a:p>
            <a:pPr marL="1073150" lvl="2" indent="-354013">
              <a:spcBef>
                <a:spcPct val="0"/>
              </a:spcBef>
              <a:buSzPct val="110000"/>
              <a:buFont typeface="Wingdings" pitchFamily="2" charset="2"/>
              <a:buChar char="à"/>
            </a:pPr>
            <a:r>
              <a:rPr lang="fr-FR" dirty="0"/>
              <a:t>Fichiers du code sources</a:t>
            </a:r>
          </a:p>
          <a:p>
            <a:pPr marL="1073150" lvl="2" indent="-354013">
              <a:spcBef>
                <a:spcPct val="0"/>
              </a:spcBef>
              <a:buSzPct val="110000"/>
              <a:buFont typeface="Wingdings" pitchFamily="2" charset="2"/>
              <a:buChar char="à"/>
            </a:pPr>
            <a:r>
              <a:rPr lang="fr-FR" dirty="0"/>
              <a:t>Fichiers de configuration</a:t>
            </a:r>
          </a:p>
          <a:p>
            <a:pPr marL="1073150" lvl="2" indent="-354013">
              <a:spcBef>
                <a:spcPct val="0"/>
              </a:spcBef>
              <a:buSzPct val="110000"/>
              <a:buFont typeface="Wingdings" pitchFamily="2" charset="2"/>
              <a:buChar char="à"/>
            </a:pPr>
            <a:r>
              <a:rPr lang="fr-FR" dirty="0"/>
              <a:t>Licences</a:t>
            </a:r>
          </a:p>
          <a:p>
            <a:pPr marL="1073150" lvl="2" indent="-354013">
              <a:spcBef>
                <a:spcPct val="0"/>
              </a:spcBef>
              <a:buSzPct val="110000"/>
              <a:buFont typeface="Wingdings" pitchFamily="2" charset="2"/>
              <a:buChar char="à"/>
            </a:pPr>
            <a:r>
              <a:rPr lang="fr-FR" dirty="0"/>
              <a:t>Fichiers de ressources</a:t>
            </a:r>
          </a:p>
          <a:p>
            <a:pPr marL="1073150" lvl="2" indent="-354013">
              <a:spcBef>
                <a:spcPct val="0"/>
              </a:spcBef>
              <a:buSzPct val="110000"/>
              <a:buFont typeface="Wingdings" pitchFamily="2" charset="2"/>
              <a:buChar char="à"/>
            </a:pPr>
            <a:r>
              <a:rPr lang="fr-FR" dirty="0"/>
              <a:t>Dépendances</a:t>
            </a:r>
          </a:p>
          <a:p>
            <a:pPr marL="0" indent="0" algn="just">
              <a:spcAft>
                <a:spcPts val="600"/>
              </a:spcAft>
              <a:buFont typeface="Arial" panose="020B0604020202020204" pitchFamily="34" charset="0"/>
              <a:buNone/>
            </a:pPr>
            <a:endParaRPr lang="fr-FR" sz="1800" b="1" dirty="0"/>
          </a:p>
          <a:p>
            <a:pPr marL="0" indent="0" algn="just">
              <a:spcAft>
                <a:spcPts val="600"/>
              </a:spcAft>
              <a:buFont typeface="Arial" panose="020B0604020202020204" pitchFamily="34" charset="0"/>
              <a:buNone/>
            </a:pPr>
            <a:r>
              <a:rPr lang="fr-FR" sz="1800" b="1" dirty="0"/>
              <a:t>POM: Project Object Model</a:t>
            </a:r>
          </a:p>
          <a:p>
            <a:pPr marL="1073150" lvl="2" indent="-354013">
              <a:spcBef>
                <a:spcPct val="0"/>
              </a:spcBef>
              <a:buSzPct val="110000"/>
              <a:buFont typeface="Wingdings" pitchFamily="2" charset="2"/>
              <a:buChar char="à"/>
            </a:pPr>
            <a:r>
              <a:rPr lang="fr-FR" dirty="0"/>
              <a:t>Fichier </a:t>
            </a:r>
            <a:r>
              <a:rPr lang="fr-FR" dirty="0" err="1"/>
              <a:t>Maven</a:t>
            </a:r>
            <a:endParaRPr lang="fr-FR" dirty="0"/>
          </a:p>
          <a:p>
            <a:pPr marL="1073150" lvl="2" indent="-354013">
              <a:spcBef>
                <a:spcPct val="0"/>
              </a:spcBef>
              <a:buSzPct val="110000"/>
              <a:buFont typeface="Wingdings" pitchFamily="2" charset="2"/>
              <a:buChar char="à"/>
            </a:pPr>
            <a:r>
              <a:rPr lang="fr-FR" dirty="0"/>
              <a:t>Normalise  et décrit le projet</a:t>
            </a:r>
          </a:p>
          <a:p>
            <a:pPr marL="1073150" lvl="2" indent="-354013">
              <a:spcBef>
                <a:spcPct val="0"/>
              </a:spcBef>
              <a:buSzPct val="110000"/>
              <a:buFont typeface="Wingdings" pitchFamily="2" charset="2"/>
              <a:buChar char="à"/>
            </a:pPr>
            <a:endParaRPr lang="fr-FR" dirty="0"/>
          </a:p>
        </p:txBody>
      </p:sp>
      <p:pic>
        <p:nvPicPr>
          <p:cNvPr id="10" name="Picture 2">
            <a:extLst>
              <a:ext uri="{FF2B5EF4-FFF2-40B4-BE49-F238E27FC236}">
                <a16:creationId xmlns:a16="http://schemas.microsoft.com/office/drawing/2014/main" id="{80D929B4-7C4E-4446-997A-3325729F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594" y="2671042"/>
            <a:ext cx="4644777" cy="362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85885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96886"/>
            <a:ext cx="8686800" cy="4060305"/>
          </a:xfrm>
        </p:spPr>
        <p:txBody>
          <a:bodyPr>
            <a:normAutofit/>
          </a:bodyPr>
          <a:lstStyle/>
          <a:p>
            <a:pPr lvl="1"/>
            <a:r>
              <a:rPr lang="fr-FR" altLang="fr-FR" dirty="0">
                <a:solidFill>
                  <a:srgbClr val="000000"/>
                </a:solidFill>
              </a:rPr>
              <a:t>Installation de Jenkins/Maven/Git</a:t>
            </a:r>
          </a:p>
          <a:p>
            <a:pPr lvl="1"/>
            <a:r>
              <a:rPr lang="fr-FR" altLang="fr-FR" dirty="0">
                <a:solidFill>
                  <a:srgbClr val="000000"/>
                </a:solidFill>
              </a:rPr>
              <a:t>Création d’un job pour lancer des scripts </a:t>
            </a:r>
            <a:r>
              <a:rPr lang="fr-FR" altLang="fr-FR" dirty="0" err="1">
                <a:solidFill>
                  <a:srgbClr val="000000"/>
                </a:solidFill>
              </a:rPr>
              <a:t>Selenium</a:t>
            </a:r>
            <a:br>
              <a:rPr lang="fr-FR" altLang="fr-FR" dirty="0">
                <a:solidFill>
                  <a:srgbClr val="000000"/>
                </a:solidFill>
              </a:rPr>
            </a:b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111</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93355661-3B8C-4CF2-B831-C7D4AE72783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2.3 TP</a:t>
            </a:r>
          </a:p>
        </p:txBody>
      </p:sp>
      <p:sp>
        <p:nvSpPr>
          <p:cNvPr id="3" name="Espace réservé du pied de page 2">
            <a:extLst>
              <a:ext uri="{FF2B5EF4-FFF2-40B4-BE49-F238E27FC236}">
                <a16:creationId xmlns:a16="http://schemas.microsoft.com/office/drawing/2014/main" id="{FD2BDEDB-6C42-4548-95B5-76409CEC34AE}"/>
              </a:ext>
            </a:extLst>
          </p:cNvPr>
          <p:cNvSpPr>
            <a:spLocks noGrp="1"/>
          </p:cNvSpPr>
          <p:nvPr>
            <p:ph type="ftr" sz="quarter" idx="11"/>
          </p:nvPr>
        </p:nvSpPr>
        <p:spPr/>
        <p:txBody>
          <a:bodyPr/>
          <a:lstStyle/>
          <a:p>
            <a:r>
              <a:rPr lang="fr-FR"/>
              <a:t>Selenium: Automatisation des applications </a:t>
            </a:r>
          </a:p>
        </p:txBody>
      </p:sp>
      <p:sp>
        <p:nvSpPr>
          <p:cNvPr id="7" name="Espace réservé du contenu 2">
            <a:extLst>
              <a:ext uri="{FF2B5EF4-FFF2-40B4-BE49-F238E27FC236}">
                <a16:creationId xmlns:a16="http://schemas.microsoft.com/office/drawing/2014/main" id="{7D5CBDA9-F615-4E8F-BE1A-965AB4F8B758}"/>
              </a:ext>
            </a:extLst>
          </p:cNvPr>
          <p:cNvSpPr txBox="1">
            <a:spLocks/>
          </p:cNvSpPr>
          <p:nvPr/>
        </p:nvSpPr>
        <p:spPr bwMode="auto">
          <a:xfrm>
            <a:off x="228600" y="2612604"/>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1073150" lvl="2" indent="-354013">
              <a:spcBef>
                <a:spcPct val="0"/>
              </a:spcBef>
              <a:buSzPct val="110000"/>
              <a:buFont typeface="Wingdings" pitchFamily="2" charset="2"/>
              <a:buChar char="à"/>
            </a:pPr>
            <a:endParaRPr lang="fr-FR" dirty="0"/>
          </a:p>
        </p:txBody>
      </p:sp>
    </p:spTree>
    <p:extLst>
      <p:ext uri="{BB962C8B-B14F-4D97-AF65-F5344CB8AC3E}">
        <p14:creationId xmlns:p14="http://schemas.microsoft.com/office/powerpoint/2010/main" val="18157180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3: Framework</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112</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
        <p:nvSpPr>
          <p:cNvPr id="3" name="Espace réservé du contenu 2">
            <a:extLst>
              <a:ext uri="{FF2B5EF4-FFF2-40B4-BE49-F238E27FC236}">
                <a16:creationId xmlns:a16="http://schemas.microsoft.com/office/drawing/2014/main" id="{8E4F3FC1-DB76-4E3C-8244-C7A214A9BD0D}"/>
              </a:ext>
            </a:extLst>
          </p:cNvPr>
          <p:cNvSpPr>
            <a:spLocks noGrp="1"/>
          </p:cNvSpPr>
          <p:nvPr>
            <p:ph sz="half" idx="1"/>
          </p:nvPr>
        </p:nvSpPr>
        <p:spPr/>
        <p:txBody>
          <a:bodyPr/>
          <a:lstStyle/>
          <a:p>
            <a:endParaRPr lang="fr-FR"/>
          </a:p>
        </p:txBody>
      </p:sp>
      <p:pic>
        <p:nvPicPr>
          <p:cNvPr id="5122" name="Picture 2" descr="Résultat de recherche d'images pour &quot;framework software&quot;">
            <a:extLst>
              <a:ext uri="{FF2B5EF4-FFF2-40B4-BE49-F238E27FC236}">
                <a16:creationId xmlns:a16="http://schemas.microsoft.com/office/drawing/2014/main" id="{75F76BCA-503D-4ACD-AD6F-CB6789837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6289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4747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a:buNone/>
            </a:pPr>
            <a:r>
              <a:rPr lang="fr-FR" sz="2000" dirty="0"/>
              <a:t>Workflow standard d’automatisation des tests: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113</a:t>
            </a:fld>
            <a:endParaRPr lang="fr-FR" altLang="fr-FR" sz="1200">
              <a:solidFill>
                <a:srgbClr val="000000"/>
              </a:solidFill>
              <a:latin typeface="Calibri" panose="020F0502020204030204" pitchFamily="34" charset="0"/>
            </a:endParaRPr>
          </a:p>
        </p:txBody>
      </p:sp>
      <p:pic>
        <p:nvPicPr>
          <p:cNvPr id="6" name="Picture 9">
            <a:extLst>
              <a:ext uri="{FF2B5EF4-FFF2-40B4-BE49-F238E27FC236}">
                <a16:creationId xmlns:a16="http://schemas.microsoft.com/office/drawing/2014/main" id="{6DB731AE-565F-4EFC-9BDF-9BE21AFF7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268760"/>
            <a:ext cx="3176587" cy="4932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re 1">
            <a:extLst>
              <a:ext uri="{FF2B5EF4-FFF2-40B4-BE49-F238E27FC236}">
                <a16:creationId xmlns:a16="http://schemas.microsoft.com/office/drawing/2014/main" id="{BAC3AFB3-7626-4813-909C-2DDEA73C228C}"/>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a:t>
            </a:r>
          </a:p>
        </p:txBody>
      </p:sp>
      <p:sp>
        <p:nvSpPr>
          <p:cNvPr id="2" name="Espace réservé du pied de page 1">
            <a:extLst>
              <a:ext uri="{FF2B5EF4-FFF2-40B4-BE49-F238E27FC236}">
                <a16:creationId xmlns:a16="http://schemas.microsoft.com/office/drawing/2014/main" id="{EB8799DE-51C4-4822-8C8C-908F893A496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686733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62621"/>
            <a:ext cx="8686800" cy="3672408"/>
          </a:xfrm>
        </p:spPr>
        <p:txBody>
          <a:bodyPr>
            <a:normAutofit/>
          </a:bodyPr>
          <a:lstStyle/>
          <a:p>
            <a:pPr marL="0" indent="0">
              <a:buNone/>
            </a:pPr>
            <a:r>
              <a:rPr lang="fr-FR" sz="2000" dirty="0"/>
              <a:t>Rappel de l’enjeu de la maintenance dans l’automatisation</a:t>
            </a:r>
          </a:p>
          <a:p>
            <a:pPr marL="0" indent="0">
              <a:buNone/>
            </a:pPr>
            <a:endParaRPr lang="fr-FR" sz="1400" dirty="0"/>
          </a:p>
          <a:p>
            <a:pPr marL="0" indent="0">
              <a:buNone/>
            </a:pPr>
            <a:r>
              <a:rPr lang="fr-FR" sz="1400" dirty="0"/>
              <a:t>Evolutions des applications </a:t>
            </a:r>
          </a:p>
          <a:p>
            <a:pPr marL="0" indent="0">
              <a:buNone/>
            </a:pPr>
            <a:r>
              <a:rPr lang="fr-FR" sz="1400" dirty="0"/>
              <a:t>		</a:t>
            </a:r>
            <a:r>
              <a:rPr lang="fr-FR" sz="1400" dirty="0">
                <a:sym typeface="Wingdings" panose="05000000000000000000" pitchFamily="2" charset="2"/>
              </a:rPr>
              <a:t></a:t>
            </a:r>
            <a:r>
              <a:rPr lang="fr-FR" sz="1400" dirty="0"/>
              <a:t>Maintenance des scripts de test</a:t>
            </a:r>
          </a:p>
          <a:p>
            <a:pPr marL="0" indent="0">
              <a:buNone/>
            </a:pPr>
            <a:endParaRPr lang="fr-FR" sz="1400" dirty="0"/>
          </a:p>
          <a:p>
            <a:pPr marL="0" indent="0">
              <a:buNone/>
            </a:pPr>
            <a:endParaRPr lang="fr-FR" sz="1400" dirty="0"/>
          </a:p>
          <a:p>
            <a:pPr marL="0" indent="0">
              <a:buNone/>
            </a:pPr>
            <a:r>
              <a:rPr lang="fr-FR" sz="1400" dirty="0"/>
              <a:t>Processus de maintenance</a:t>
            </a:r>
          </a:p>
          <a:p>
            <a:r>
              <a:rPr lang="fr-FR" sz="1400" dirty="0"/>
              <a:t>Évaluer les impacts potentiels suite à une évolution de l’application </a:t>
            </a:r>
          </a:p>
          <a:p>
            <a:r>
              <a:rPr lang="fr-FR" sz="1400" dirty="0"/>
              <a:t>Identifier les scripts impactés</a:t>
            </a:r>
          </a:p>
          <a:p>
            <a:r>
              <a:rPr lang="fr-FR" sz="1400" dirty="0"/>
              <a:t>Prendre une décision (corriger, repasser en manuel) pour les scripts impactés</a:t>
            </a:r>
          </a:p>
          <a:p>
            <a:r>
              <a:rPr lang="fr-FR" sz="1400" dirty="0"/>
              <a:t>Modifier les scripts impactés</a:t>
            </a:r>
          </a:p>
          <a:p>
            <a:r>
              <a:rPr lang="fr-FR" sz="1400" dirty="0"/>
              <a:t>Valider les scripts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114</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EF0DA605-D087-4368-A729-E283265FFC5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11A4F33C-F0F0-47F4-834F-0096C7AFA107}"/>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7834032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a:buNone/>
            </a:pPr>
            <a:r>
              <a:rPr lang="fr-FR" sz="2000" dirty="0"/>
              <a:t>Rappel de l’enjeu de la maintenance dans l’automatisation</a:t>
            </a:r>
          </a:p>
          <a:p>
            <a:r>
              <a:rPr lang="fr-FR" sz="1800" dirty="0"/>
              <a:t>Le coût de la maintenance doit être prix en compte pour vérifier la rentabilité du script. </a:t>
            </a:r>
          </a:p>
          <a:p>
            <a:r>
              <a:rPr lang="fr-FR" sz="1800" dirty="0"/>
              <a:t>Un référentiel difficile à maintenir n’est pas rentable par rapport à une exécution manuelle.</a:t>
            </a:r>
          </a:p>
          <a:p>
            <a:r>
              <a:rPr lang="fr-FR" sz="1800" dirty="0"/>
              <a:t>Dans la démarche, il est important de définir une méthodologie impliquant un coût de maintenance le plus bas possible.</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115</a:t>
            </a:fld>
            <a:endParaRPr lang="fr-FR" altLang="fr-FR" sz="1200">
              <a:solidFill>
                <a:srgbClr val="000000"/>
              </a:solidFill>
              <a:latin typeface="Calibri" panose="020F0502020204030204" pitchFamily="34" charset="0"/>
            </a:endParaRPr>
          </a:p>
        </p:txBody>
      </p:sp>
      <p:pic>
        <p:nvPicPr>
          <p:cNvPr id="5" name="Picture 2">
            <a:extLst>
              <a:ext uri="{FF2B5EF4-FFF2-40B4-BE49-F238E27FC236}">
                <a16:creationId xmlns:a16="http://schemas.microsoft.com/office/drawing/2014/main" id="{9E00592D-4A58-4EED-8EF9-78905CD88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7406"/>
            <a:ext cx="3517900" cy="295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59559065-7DCE-4098-9C11-0088510D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8210" y="3861048"/>
            <a:ext cx="4684712" cy="178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re 1">
            <a:extLst>
              <a:ext uri="{FF2B5EF4-FFF2-40B4-BE49-F238E27FC236}">
                <a16:creationId xmlns:a16="http://schemas.microsoft.com/office/drawing/2014/main" id="{F571C296-D7AB-4C34-84E6-80F94663D93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01DA5455-8D63-455B-BB26-B5796F21F4F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8120151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96752"/>
            <a:ext cx="8686800" cy="3528392"/>
          </a:xfrm>
        </p:spPr>
        <p:txBody>
          <a:bodyPr>
            <a:normAutofit fontScale="32500" lnSpcReduction="20000"/>
          </a:bodyPr>
          <a:lstStyle/>
          <a:p>
            <a:pPr marL="0" indent="0">
              <a:buNone/>
            </a:pPr>
            <a:r>
              <a:rPr lang="fr-FR" sz="7400" dirty="0"/>
              <a:t>Qu’est ce qu’un </a:t>
            </a:r>
            <a:r>
              <a:rPr lang="fr-FR" sz="7400" dirty="0" err="1"/>
              <a:t>framework</a:t>
            </a:r>
            <a:r>
              <a:rPr lang="fr-FR" sz="3400" dirty="0"/>
              <a:t>?</a:t>
            </a:r>
          </a:p>
          <a:p>
            <a:pPr marL="0" indent="0">
              <a:buNone/>
            </a:pPr>
            <a:r>
              <a:rPr lang="fr-FR" sz="4900" dirty="0"/>
              <a:t>Un Framework (architecture) d’automatisation est un ensemble de choix, de concepts et de méthodes dont le but est d’organiser la création, l’utilisation et la réutilisation des scripts d’automatisation, et en faciliter la maintenance, dans un contexte donné.</a:t>
            </a:r>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Clr>
                <a:srgbClr val="4F81BD"/>
              </a:buClr>
              <a:buNone/>
            </a:pPr>
            <a:r>
              <a:rPr lang="fr-FR" altLang="fr-FR" sz="4300" dirty="0"/>
              <a:t>Pourquoi construire un </a:t>
            </a:r>
            <a:r>
              <a:rPr lang="fr-FR" altLang="fr-FR" sz="4300" dirty="0" err="1"/>
              <a:t>framework</a:t>
            </a:r>
            <a:r>
              <a:rPr lang="fr-FR" altLang="fr-FR" sz="4300" dirty="0"/>
              <a:t>?</a:t>
            </a:r>
            <a:endParaRPr lang="fr-FR" altLang="zh-CN" sz="8600" dirty="0">
              <a:solidFill>
                <a:srgbClr val="0097CC"/>
              </a:solidFill>
              <a:ea typeface="SimSun" panose="02010600030101010101" pitchFamily="2" charset="-122"/>
            </a:endParaRPr>
          </a:p>
          <a:p>
            <a:pPr marL="914400" lvl="2" indent="0">
              <a:spcBef>
                <a:spcPct val="20000"/>
              </a:spcBef>
              <a:buClr>
                <a:schemeClr val="accent1"/>
              </a:buClr>
              <a:buSzPct val="110000"/>
              <a:buNone/>
            </a:pPr>
            <a:r>
              <a:rPr lang="fr-FR" altLang="zh-CN" sz="3400" dirty="0"/>
              <a:t>Répondre aux problématiques soulevées (</a:t>
            </a:r>
            <a:r>
              <a:rPr lang="fr-FR" altLang="zh-CN" sz="3400" dirty="0" err="1"/>
              <a:t>maintenance,robustesse</a:t>
            </a:r>
            <a:r>
              <a:rPr lang="fr-FR" altLang="zh-CN" sz="3400" dirty="0"/>
              <a:t>)</a:t>
            </a:r>
          </a:p>
          <a:p>
            <a:pPr marL="914400" lvl="2" indent="0">
              <a:spcBef>
                <a:spcPct val="20000"/>
              </a:spcBef>
              <a:buClr>
                <a:schemeClr val="accent1"/>
              </a:buClr>
              <a:buSzPct val="110000"/>
              <a:buNone/>
            </a:pPr>
            <a:r>
              <a:rPr lang="fr-FR" altLang="fr-FR" sz="3400" dirty="0"/>
              <a:t>Permettre de dépasser certaines limites </a:t>
            </a:r>
            <a:r>
              <a:rPr lang="fr-FR" altLang="zh-CN" sz="3400" dirty="0"/>
              <a:t>de l’outil d’automatisation</a:t>
            </a:r>
          </a:p>
          <a:p>
            <a:pPr marL="914400" lvl="2" indent="0">
              <a:spcBef>
                <a:spcPct val="20000"/>
              </a:spcBef>
              <a:buClr>
                <a:schemeClr val="accent1"/>
              </a:buClr>
              <a:buSzPct val="110000"/>
              <a:buNone/>
            </a:pPr>
            <a:r>
              <a:rPr lang="fr-FR" altLang="zh-CN" sz="3400" dirty="0"/>
              <a:t>Utiliser les fonctions de paramétrage pour répondre le plus efficacement à votre besoin</a:t>
            </a:r>
          </a:p>
          <a:p>
            <a:pPr marL="914400" lvl="2" indent="0">
              <a:spcBef>
                <a:spcPct val="20000"/>
              </a:spcBef>
              <a:buClr>
                <a:schemeClr val="accent1"/>
              </a:buClr>
              <a:buSzPct val="110000"/>
              <a:buNone/>
            </a:pPr>
            <a:r>
              <a:rPr lang="fr-FR" altLang="zh-CN" sz="3400" dirty="0"/>
              <a:t>Fournir une bibliothèque « </a:t>
            </a:r>
            <a:r>
              <a:rPr lang="fr-FR" altLang="zh-CN" sz="3400" dirty="0" err="1"/>
              <a:t>ready</a:t>
            </a:r>
            <a:r>
              <a:rPr lang="fr-FR" altLang="zh-CN" sz="3400" dirty="0"/>
              <a:t>-to-use » aux scripteurs</a:t>
            </a:r>
          </a:p>
          <a:p>
            <a:pPr marL="914400" lvl="2" indent="0">
              <a:spcBef>
                <a:spcPct val="20000"/>
              </a:spcBef>
              <a:buClr>
                <a:schemeClr val="accent1"/>
              </a:buClr>
              <a:buSzPct val="110000"/>
              <a:buNone/>
            </a:pPr>
            <a:r>
              <a:rPr lang="fr-FR" altLang="zh-CN" sz="3400" dirty="0"/>
              <a:t>Faciliter l’exécution des </a:t>
            </a:r>
            <a:r>
              <a:rPr lang="fr-FR" altLang="zh-CN" sz="3400" dirty="0" err="1"/>
              <a:t>scénariis</a:t>
            </a:r>
            <a:r>
              <a:rPr lang="fr-FR" altLang="zh-CN" sz="3400" dirty="0"/>
              <a:t> automatisés</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116</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3140968"/>
            <a:ext cx="1053421" cy="1021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re 1">
            <a:extLst>
              <a:ext uri="{FF2B5EF4-FFF2-40B4-BE49-F238E27FC236}">
                <a16:creationId xmlns:a16="http://schemas.microsoft.com/office/drawing/2014/main" id="{D3A908FB-78FC-4FB5-B4E9-48461CA66CA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272A0B30-CE17-40E6-93C9-CA196A31288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70669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92500" lnSpcReduction="20000"/>
          </a:bodyPr>
          <a:lstStyle/>
          <a:p>
            <a:pPr marL="0" indent="0">
              <a:buNone/>
            </a:pPr>
            <a:r>
              <a:rPr lang="fr-FR" sz="2000"/>
              <a:t>Bénéfices</a:t>
            </a:r>
          </a:p>
          <a:p>
            <a:endParaRPr lang="fr-FR" sz="2000"/>
          </a:p>
          <a:p>
            <a:r>
              <a:rPr lang="fr-FR" sz="2000"/>
              <a:t> </a:t>
            </a:r>
            <a:r>
              <a:rPr lang="fr-FR" sz="1800"/>
              <a:t>Réduction de l’effort d’automatisation à la conception</a:t>
            </a:r>
          </a:p>
          <a:p>
            <a:endParaRPr lang="fr-FR" sz="1800"/>
          </a:p>
          <a:p>
            <a:r>
              <a:rPr lang="fr-FR" sz="1800"/>
              <a:t> Réduction de l’effort d’automatisation à l’exécution</a:t>
            </a:r>
          </a:p>
          <a:p>
            <a:endParaRPr lang="fr-FR" sz="1800"/>
          </a:p>
          <a:p>
            <a:r>
              <a:rPr lang="fr-FR" sz="1800"/>
              <a:t> Réduction de l’effort d’automatisation à la maintenance</a:t>
            </a:r>
          </a:p>
          <a:p>
            <a:endParaRPr lang="fr-FR" sz="1800"/>
          </a:p>
          <a:p>
            <a:r>
              <a:rPr lang="fr-FR" sz="1800"/>
              <a:t> Faciliter le transfert de connaissance des scripts</a:t>
            </a:r>
          </a:p>
          <a:p>
            <a:pPr marL="0" indent="0">
              <a:buNone/>
            </a:pPr>
            <a:endParaRPr lang="fr-FR" sz="2000"/>
          </a:p>
          <a:p>
            <a:pPr marL="0" indent="0">
              <a:buNone/>
            </a:pPr>
            <a:endParaRPr lang="fr-FR" sz="2000"/>
          </a:p>
          <a:p>
            <a:pPr marL="0" indent="0">
              <a:buNone/>
            </a:pPr>
            <a:endParaRPr lang="fr-FR" sz="200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117</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1028" y="980728"/>
            <a:ext cx="1188440" cy="11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C:\Users\chmarguerite\AppData\Local\Microsoft\Windows\INetCache\IE\7BHWLQTO\Athletics_-_Paralympic_pictogram.svg[1].png">
            <a:extLst>
              <a:ext uri="{FF2B5EF4-FFF2-40B4-BE49-F238E27FC236}">
                <a16:creationId xmlns:a16="http://schemas.microsoft.com/office/drawing/2014/main" id="{B24C3406-FF1F-4780-A8F7-40624518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69" y="5136380"/>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chmarguerite\AppData\Local\Microsoft\Windows\INetCache\IE\7BHWLQTO\Athletics_-_Paralympic_pictogram.svg[1].png">
            <a:extLst>
              <a:ext uri="{FF2B5EF4-FFF2-40B4-BE49-F238E27FC236}">
                <a16:creationId xmlns:a16="http://schemas.microsoft.com/office/drawing/2014/main" id="{098023FB-D940-480C-AC1B-D1C073A9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0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chmarguerite\AppData\Local\Microsoft\Windows\INetCache\IE\7BHWLQTO\Athletics_-_Paralympic_pictogram.svg[1].png">
            <a:extLst>
              <a:ext uri="{FF2B5EF4-FFF2-40B4-BE49-F238E27FC236}">
                <a16:creationId xmlns:a16="http://schemas.microsoft.com/office/drawing/2014/main" id="{5DD8FD34-EFE5-41F6-9EC1-EF3FC687A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25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1">
            <a:extLst>
              <a:ext uri="{FF2B5EF4-FFF2-40B4-BE49-F238E27FC236}">
                <a16:creationId xmlns:a16="http://schemas.microsoft.com/office/drawing/2014/main" id="{D0B0FF7A-3AA9-472E-A2DF-78F5F5465D09}"/>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12E61B8B-9955-4B34-B035-8C9E7DD5A02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0520348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13210"/>
            <a:ext cx="8686800" cy="2591618"/>
          </a:xfrm>
        </p:spPr>
        <p:txBody>
          <a:bodyPr>
            <a:normAutofit fontScale="62500" lnSpcReduction="20000"/>
          </a:bodyPr>
          <a:lstStyle/>
          <a:p>
            <a:pPr marL="0" indent="0">
              <a:buNone/>
            </a:pPr>
            <a:r>
              <a:rPr lang="fr-FR" sz="2900" dirty="0"/>
              <a:t>Les éléments d’un </a:t>
            </a:r>
            <a:r>
              <a:rPr lang="fr-FR" sz="2900" dirty="0" err="1"/>
              <a:t>framework</a:t>
            </a:r>
            <a:endParaRPr lang="fr-FR" sz="2900" dirty="0"/>
          </a:p>
          <a:p>
            <a:endParaRPr lang="fr-FR" sz="2000" dirty="0"/>
          </a:p>
          <a:p>
            <a:r>
              <a:rPr lang="fr-FR" sz="2000" dirty="0"/>
              <a:t>Objets partagés</a:t>
            </a:r>
            <a:endParaRPr lang="fr-FR" sz="1800" dirty="0"/>
          </a:p>
          <a:p>
            <a:endParaRPr lang="fr-FR" sz="1800" dirty="0"/>
          </a:p>
          <a:p>
            <a:r>
              <a:rPr lang="fr-FR" sz="1800" dirty="0"/>
              <a:t> Fonctions</a:t>
            </a:r>
          </a:p>
          <a:p>
            <a:endParaRPr lang="fr-FR" sz="1800" dirty="0"/>
          </a:p>
          <a:p>
            <a:r>
              <a:rPr lang="fr-FR" sz="1800" dirty="0"/>
              <a:t> Actions réutilisables</a:t>
            </a:r>
          </a:p>
          <a:p>
            <a:endParaRPr lang="fr-FR" sz="1800" dirty="0"/>
          </a:p>
          <a:p>
            <a:r>
              <a:rPr lang="fr-FR" sz="1800" dirty="0"/>
              <a:t> Données centralisées</a:t>
            </a:r>
          </a:p>
          <a:p>
            <a:endParaRPr lang="fr-FR" sz="1800" dirty="0"/>
          </a:p>
          <a:p>
            <a:r>
              <a:rPr lang="fr-FR" sz="1800" dirty="0"/>
              <a:t> Scénario de recouvrement</a:t>
            </a:r>
          </a:p>
          <a:p>
            <a:endParaRPr lang="fr-FR" sz="1800" dirty="0"/>
          </a:p>
          <a:p>
            <a:r>
              <a:rPr lang="fr-FR" sz="1800" dirty="0"/>
              <a:t> Paramétrages communs</a:t>
            </a:r>
          </a:p>
          <a:p>
            <a:endParaRPr lang="fr-FR" sz="1800" dirty="0"/>
          </a:p>
          <a:p>
            <a:endParaRPr lang="fr-FR" sz="1800" dirty="0"/>
          </a:p>
          <a:p>
            <a:pPr marL="0" indent="0">
              <a:buNone/>
            </a:pPr>
            <a:endParaRPr lang="fr-FR" sz="2000" dirty="0"/>
          </a:p>
          <a:p>
            <a:pPr marL="0" indent="0">
              <a:buNone/>
            </a:pPr>
            <a:endParaRPr lang="fr-FR" sz="2000" dirty="0"/>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118</a:t>
            </a:fld>
            <a:endParaRPr lang="fr-FR" altLang="fr-FR" sz="1200">
              <a:solidFill>
                <a:srgbClr val="000000"/>
              </a:solidFill>
              <a:latin typeface="Calibri" panose="020F0502020204030204" pitchFamily="34" charset="0"/>
            </a:endParaRPr>
          </a:p>
        </p:txBody>
      </p:sp>
      <p:pic>
        <p:nvPicPr>
          <p:cNvPr id="10" name="Picture 4">
            <a:extLst>
              <a:ext uri="{FF2B5EF4-FFF2-40B4-BE49-F238E27FC236}">
                <a16:creationId xmlns:a16="http://schemas.microsoft.com/office/drawing/2014/main" id="{7DC0B07F-3DB6-4F39-8B51-5E65362E6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333" y="1879978"/>
            <a:ext cx="1188440" cy="11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C:\Users\chmarguerite\AppData\Local\Microsoft\Windows\INetCache\IE\7BHWLQTO\Athletics_-_Paralympic_pictogram.svg[1].png">
            <a:extLst>
              <a:ext uri="{FF2B5EF4-FFF2-40B4-BE49-F238E27FC236}">
                <a16:creationId xmlns:a16="http://schemas.microsoft.com/office/drawing/2014/main" id="{B24C3406-FF1F-4780-A8F7-40624518E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69" y="5136380"/>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chmarguerite\AppData\Local\Microsoft\Windows\INetCache\IE\7BHWLQTO\Athletics_-_Paralympic_pictogram.svg[1].png">
            <a:extLst>
              <a:ext uri="{FF2B5EF4-FFF2-40B4-BE49-F238E27FC236}">
                <a16:creationId xmlns:a16="http://schemas.microsoft.com/office/drawing/2014/main" id="{098023FB-D940-480C-AC1B-D1C073A96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0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chmarguerite\AppData\Local\Microsoft\Windows\INetCache\IE\7BHWLQTO\Athletics_-_Paralympic_pictogram.svg[1].png">
            <a:extLst>
              <a:ext uri="{FF2B5EF4-FFF2-40B4-BE49-F238E27FC236}">
                <a16:creationId xmlns:a16="http://schemas.microsoft.com/office/drawing/2014/main" id="{5DD8FD34-EFE5-41F6-9EC1-EF3FC687A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256" y="5258618"/>
            <a:ext cx="952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re 1">
            <a:extLst>
              <a:ext uri="{FF2B5EF4-FFF2-40B4-BE49-F238E27FC236}">
                <a16:creationId xmlns:a16="http://schemas.microsoft.com/office/drawing/2014/main" id="{D998216C-DE42-45D7-A697-106C51A320B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FD9E6E8F-EFB8-4F9C-A257-3D0F48C8E5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949895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556929"/>
            <a:ext cx="8686800" cy="2591618"/>
          </a:xfrm>
        </p:spPr>
        <p:txBody>
          <a:bodyPr>
            <a:normAutofit fontScale="47500" lnSpcReduction="20000"/>
          </a:bodyPr>
          <a:lstStyle/>
          <a:p>
            <a:pPr marL="0" indent="0">
              <a:buNone/>
            </a:pPr>
            <a:r>
              <a:rPr lang="fr-FR" sz="4200" dirty="0"/>
              <a:t>Comment faciliter la maintenance?</a:t>
            </a:r>
          </a:p>
          <a:p>
            <a:pPr marL="0" indent="0">
              <a:buNone/>
            </a:pPr>
            <a:r>
              <a:rPr lang="fr-FR" dirty="0"/>
              <a:t>2 principes permettent de faciliter cette maintenance</a:t>
            </a:r>
          </a:p>
          <a:p>
            <a:endParaRPr lang="fr-FR" dirty="0"/>
          </a:p>
          <a:p>
            <a:r>
              <a:rPr lang="fr-FR" dirty="0"/>
              <a:t> </a:t>
            </a:r>
            <a:r>
              <a:rPr lang="fr-FR" b="1" dirty="0"/>
              <a:t>Réutilisation</a:t>
            </a:r>
          </a:p>
          <a:p>
            <a:pPr lvl="1"/>
            <a:r>
              <a:rPr lang="fr-FR" dirty="0"/>
              <a:t>Mutualiser les objets communs facilite la maintenance. </a:t>
            </a:r>
          </a:p>
          <a:p>
            <a:pPr lvl="1"/>
            <a:r>
              <a:rPr lang="fr-FR" dirty="0"/>
              <a:t>La réutilisation: un atout majeur pour diminuer la maintenance.</a:t>
            </a:r>
          </a:p>
          <a:p>
            <a:endParaRPr lang="fr-FR" dirty="0"/>
          </a:p>
          <a:p>
            <a:endParaRPr lang="fr-FR" dirty="0"/>
          </a:p>
          <a:p>
            <a:endParaRPr lang="fr-FR" b="1" dirty="0"/>
          </a:p>
          <a:p>
            <a:r>
              <a:rPr lang="fr-FR" b="1" dirty="0"/>
              <a:t>  Exclure les scénarios complexes à maintenir</a:t>
            </a:r>
          </a:p>
          <a:p>
            <a:pPr lvl="1"/>
            <a:r>
              <a:rPr lang="fr-FR" dirty="0"/>
              <a:t>Un scénario complexe à automatiser peut être plus simple à exécuter manuellement</a:t>
            </a:r>
          </a:p>
          <a:p>
            <a:pPr marL="0" indent="0">
              <a:buNone/>
            </a:pPr>
            <a:endParaRPr lang="fr-FR" sz="20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119</a:t>
            </a:fld>
            <a:endParaRPr lang="fr-FR" altLang="fr-FR" sz="1200">
              <a:solidFill>
                <a:srgbClr val="000000"/>
              </a:solidFill>
              <a:latin typeface="Calibri" panose="020F0502020204030204" pitchFamily="34" charset="0"/>
            </a:endParaRPr>
          </a:p>
        </p:txBody>
      </p:sp>
      <p:pic>
        <p:nvPicPr>
          <p:cNvPr id="8" name="Picture 6" descr="C:\Users\chmarguerite\AppData\Local\Microsoft\Windows\INetCache\IE\7MOD0X5E\bibliotheque-mediatheque-leem[1].jpg">
            <a:extLst>
              <a:ext uri="{FF2B5EF4-FFF2-40B4-BE49-F238E27FC236}">
                <a16:creationId xmlns:a16="http://schemas.microsoft.com/office/drawing/2014/main" id="{5B38AEB9-0176-4019-ABEC-7EE8FCD20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650" y="2852738"/>
            <a:ext cx="121443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chmarguerite\AppData\Local\Microsoft\Windows\INetCache\IE\B4C4RWSB\STOP-circle-hand1[1].jpg">
            <a:extLst>
              <a:ext uri="{FF2B5EF4-FFF2-40B4-BE49-F238E27FC236}">
                <a16:creationId xmlns:a16="http://schemas.microsoft.com/office/drawing/2014/main" id="{6F4D6544-3EC5-40EA-B3C3-6E4A0FC56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4797425"/>
            <a:ext cx="1484313"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re 1">
            <a:extLst>
              <a:ext uri="{FF2B5EF4-FFF2-40B4-BE49-F238E27FC236}">
                <a16:creationId xmlns:a16="http://schemas.microsoft.com/office/drawing/2014/main" id="{C0195F2A-6622-4B33-BD4D-FAAF37A40A4F}"/>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Maintenir</a:t>
            </a:r>
          </a:p>
        </p:txBody>
      </p:sp>
      <p:sp>
        <p:nvSpPr>
          <p:cNvPr id="2" name="Espace réservé du pied de page 1">
            <a:extLst>
              <a:ext uri="{FF2B5EF4-FFF2-40B4-BE49-F238E27FC236}">
                <a16:creationId xmlns:a16="http://schemas.microsoft.com/office/drawing/2014/main" id="{B0AB0FCB-A955-4BEE-958D-8CAC55B7E87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485278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Documentation des processus métiers des parcours clés</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12</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47" name="Picture Placeholder 4">
            <a:extLst>
              <a:ext uri="{FF2B5EF4-FFF2-40B4-BE49-F238E27FC236}">
                <a16:creationId xmlns:a16="http://schemas.microsoft.com/office/drawing/2014/main" id="{7BF30543-E399-4EAB-BCD2-465856953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1" b="3497"/>
          <a:stretch/>
        </p:blipFill>
        <p:spPr>
          <a:xfrm>
            <a:off x="7880867" y="96030"/>
            <a:ext cx="886576" cy="1284376"/>
          </a:xfrm>
          <a:prstGeom prst="rect">
            <a:avLst/>
          </a:prstGeom>
        </p:spPr>
      </p:pic>
      <p:sp>
        <p:nvSpPr>
          <p:cNvPr id="9" name="Rectangle 8">
            <a:extLst>
              <a:ext uri="{FF2B5EF4-FFF2-40B4-BE49-F238E27FC236}">
                <a16:creationId xmlns:a16="http://schemas.microsoft.com/office/drawing/2014/main" id="{22A3CF82-D483-4690-8F2E-760F9FDB6088}"/>
              </a:ext>
            </a:extLst>
          </p:cNvPr>
          <p:cNvSpPr/>
          <p:nvPr/>
        </p:nvSpPr>
        <p:spPr>
          <a:xfrm>
            <a:off x="479880" y="2204864"/>
            <a:ext cx="8286564" cy="3914918"/>
          </a:xfrm>
          <a:prstGeom prst="rect">
            <a:avLst/>
          </a:prstGeom>
        </p:spPr>
        <p:txBody>
          <a:bodyPr wrap="square">
            <a:spAutoFit/>
          </a:bodyPr>
          <a:lstStyle/>
          <a:p>
            <a:pPr lvl="0" defTabSz="457200">
              <a:spcBef>
                <a:spcPct val="20000"/>
              </a:spcBef>
              <a:buSzPct val="120000"/>
            </a:pPr>
            <a:r>
              <a:rPr lang="fr-FR" dirty="0">
                <a:solidFill>
                  <a:srgbClr val="404040"/>
                </a:solidFill>
                <a:latin typeface="Arial"/>
                <a:cs typeface="Arial"/>
              </a:rPr>
              <a:t>Les processus métiers sont les blocs des scénarios de test. </a:t>
            </a:r>
          </a:p>
          <a:p>
            <a:pPr lvl="0" defTabSz="457200">
              <a:spcBef>
                <a:spcPct val="20000"/>
              </a:spcBef>
              <a:buSzPct val="120000"/>
            </a:pPr>
            <a:endParaRPr lang="fr-FR" dirty="0">
              <a:solidFill>
                <a:srgbClr val="404040"/>
              </a:solidFill>
              <a:latin typeface="Arial"/>
              <a:cs typeface="Arial"/>
            </a:endParaRPr>
          </a:p>
          <a:p>
            <a:pPr lvl="0" defTabSz="457200">
              <a:spcBef>
                <a:spcPct val="20000"/>
              </a:spcBef>
              <a:buSzPct val="120000"/>
            </a:pPr>
            <a:r>
              <a:rPr lang="fr-FR" dirty="0">
                <a:solidFill>
                  <a:srgbClr val="404040"/>
                </a:solidFill>
                <a:latin typeface="Arial"/>
                <a:cs typeface="Arial"/>
              </a:rPr>
              <a:t>Une bonne pratique d’automatisation consiste à créer des </a:t>
            </a:r>
            <a:r>
              <a:rPr lang="fr-FR" b="1" dirty="0">
                <a:solidFill>
                  <a:srgbClr val="404040"/>
                </a:solidFill>
                <a:latin typeface="Arial"/>
                <a:cs typeface="Arial"/>
              </a:rPr>
              <a:t>petits blocs modulaires, réutilisables</a:t>
            </a:r>
            <a:r>
              <a:rPr lang="fr-FR" dirty="0">
                <a:solidFill>
                  <a:srgbClr val="404040"/>
                </a:solidFill>
                <a:latin typeface="Arial"/>
                <a:cs typeface="Arial"/>
              </a:rPr>
              <a:t>, qu’on assemble pour concevoir le test. </a:t>
            </a:r>
          </a:p>
          <a:p>
            <a:pPr lvl="0" defTabSz="457200">
              <a:spcBef>
                <a:spcPct val="20000"/>
              </a:spcBef>
              <a:buSzPct val="120000"/>
            </a:pPr>
            <a:r>
              <a:rPr lang="fr-FR" dirty="0">
                <a:solidFill>
                  <a:srgbClr val="404040"/>
                </a:solidFill>
                <a:latin typeface="Arial"/>
                <a:cs typeface="Arial"/>
              </a:rPr>
              <a:t>Une bonne connaissance et analyse des processus métiers permet d’optimiser l’effort de spécification des tests.</a:t>
            </a:r>
          </a:p>
          <a:p>
            <a:pPr lvl="0" defTabSz="457200">
              <a:spcBef>
                <a:spcPct val="20000"/>
              </a:spcBef>
              <a:buSzPct val="120000"/>
            </a:pPr>
            <a:endParaRPr lang="fr-FR" dirty="0">
              <a:solidFill>
                <a:srgbClr val="404040"/>
              </a:solidFill>
              <a:latin typeface="Arial"/>
              <a:cs typeface="Arial"/>
            </a:endParaRPr>
          </a:p>
          <a:p>
            <a:pPr lvl="0" defTabSz="457200">
              <a:spcBef>
                <a:spcPct val="20000"/>
              </a:spcBef>
              <a:buSzPct val="120000"/>
            </a:pPr>
            <a:r>
              <a:rPr lang="fr-FR" dirty="0">
                <a:solidFill>
                  <a:srgbClr val="404040"/>
                </a:solidFill>
                <a:latin typeface="Arial"/>
                <a:cs typeface="Arial"/>
              </a:rPr>
              <a:t>La spécification des tests se décompose comme suit:</a:t>
            </a:r>
          </a:p>
          <a:p>
            <a:pPr marL="285750" lvl="0" indent="-285750" defTabSz="457200">
              <a:spcBef>
                <a:spcPct val="20000"/>
              </a:spcBef>
              <a:buSzPct val="120000"/>
              <a:buBlip>
                <a:blip r:embed="rId4"/>
              </a:buBlip>
            </a:pPr>
            <a:r>
              <a:rPr lang="fr-FR" dirty="0">
                <a:solidFill>
                  <a:srgbClr val="404040"/>
                </a:solidFill>
                <a:latin typeface="Arial"/>
                <a:cs typeface="Arial"/>
              </a:rPr>
              <a:t>Détermination des contions initiales et finales de chaque processus métiers</a:t>
            </a:r>
          </a:p>
          <a:p>
            <a:pPr marL="285750" lvl="0" indent="-285750" defTabSz="457200">
              <a:spcBef>
                <a:spcPct val="20000"/>
              </a:spcBef>
              <a:buSzPct val="120000"/>
              <a:buBlip>
                <a:blip r:embed="rId4"/>
              </a:buBlip>
            </a:pPr>
            <a:r>
              <a:rPr lang="fr-FR" dirty="0">
                <a:solidFill>
                  <a:srgbClr val="404040"/>
                </a:solidFill>
                <a:latin typeface="Arial"/>
                <a:cs typeface="Arial"/>
              </a:rPr>
              <a:t>Spécification des étapes de traitement du processus (saisie, validation,…)</a:t>
            </a:r>
          </a:p>
          <a:p>
            <a:pPr marL="285750" lvl="0" indent="-285750" defTabSz="457200">
              <a:spcBef>
                <a:spcPct val="20000"/>
              </a:spcBef>
              <a:buSzPct val="120000"/>
              <a:buBlip>
                <a:blip r:embed="rId4"/>
              </a:buBlip>
            </a:pPr>
            <a:r>
              <a:rPr lang="fr-FR" dirty="0">
                <a:solidFill>
                  <a:srgbClr val="404040"/>
                </a:solidFill>
                <a:latin typeface="Arial"/>
                <a:cs typeface="Arial"/>
              </a:rPr>
              <a:t>Vérification de la réponse de l’application</a:t>
            </a:r>
          </a:p>
          <a:p>
            <a:pPr marL="285750" lvl="0" indent="-285750" defTabSz="457200">
              <a:spcBef>
                <a:spcPct val="20000"/>
              </a:spcBef>
              <a:buSzPct val="120000"/>
              <a:buBlip>
                <a:blip r:embed="rId4"/>
              </a:buBlip>
            </a:pPr>
            <a:r>
              <a:rPr lang="fr-FR" dirty="0">
                <a:solidFill>
                  <a:srgbClr val="404040"/>
                </a:solidFill>
                <a:latin typeface="Arial"/>
                <a:cs typeface="Arial"/>
              </a:rPr>
              <a:t>Détermination des critères d’acceptation et d’échec</a:t>
            </a:r>
          </a:p>
        </p:txBody>
      </p:sp>
    </p:spTree>
    <p:extLst>
      <p:ext uri="{BB962C8B-B14F-4D97-AF65-F5344CB8AC3E}">
        <p14:creationId xmlns:p14="http://schemas.microsoft.com/office/powerpoint/2010/main" val="16121194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11041"/>
            <a:ext cx="8686800" cy="2591618"/>
          </a:xfrm>
        </p:spPr>
        <p:txBody>
          <a:bodyPr>
            <a:normAutofit fontScale="77500" lnSpcReduction="20000"/>
          </a:bodyPr>
          <a:lstStyle/>
          <a:p>
            <a:pPr marL="0" indent="0">
              <a:buNone/>
            </a:pPr>
            <a:r>
              <a:rPr lang="fr-FR" sz="2000" dirty="0"/>
              <a:t>Les différents types d’architecture</a:t>
            </a:r>
          </a:p>
          <a:p>
            <a:pPr marL="0" indent="0">
              <a:buNone/>
            </a:pPr>
            <a:r>
              <a:rPr lang="fr-FR" sz="1800" dirty="0"/>
              <a:t>Une architecture d’automatisation est un référentiel de techniques, de concepts et de méthodes permettant d’organiser le processus d’automatisation des test dans l’optique de faciliter la maintenance notamment par la réutilisation d’objets (scripts, fonctions, données, …) dans un contexte client spécifique.</a:t>
            </a:r>
          </a:p>
          <a:p>
            <a:pPr marL="0" indent="0">
              <a:buNone/>
            </a:pPr>
            <a:endParaRPr lang="fr-FR" sz="2000" dirty="0"/>
          </a:p>
          <a:p>
            <a:pPr marL="0" indent="0">
              <a:buNone/>
            </a:pPr>
            <a:r>
              <a:rPr lang="fr-FR" sz="2000" dirty="0"/>
              <a:t>3 types d’architectures se dégagent:</a:t>
            </a:r>
          </a:p>
          <a:p>
            <a:r>
              <a:rPr lang="fr-FR" sz="1800" b="1" dirty="0"/>
              <a:t>Data-</a:t>
            </a:r>
            <a:r>
              <a:rPr lang="fr-FR" sz="1800" b="1" dirty="0" err="1"/>
              <a:t>driven</a:t>
            </a:r>
            <a:r>
              <a:rPr lang="fr-FR" sz="1800" dirty="0"/>
              <a:t>: les tests sont pilotés uniquement par les données externalisées</a:t>
            </a:r>
          </a:p>
          <a:p>
            <a:r>
              <a:rPr lang="fr-FR" sz="1800" b="1" dirty="0"/>
              <a:t>Framework-</a:t>
            </a:r>
            <a:r>
              <a:rPr lang="fr-FR" sz="1800" b="1" dirty="0" err="1"/>
              <a:t>based</a:t>
            </a:r>
            <a:r>
              <a:rPr lang="fr-FR" sz="1800" dirty="0"/>
              <a:t>: Les tests sont divisés et organisés selon des composants </a:t>
            </a:r>
          </a:p>
          <a:p>
            <a:r>
              <a:rPr lang="fr-FR" sz="1800" b="1" dirty="0" err="1"/>
              <a:t>Executive</a:t>
            </a:r>
            <a:r>
              <a:rPr lang="fr-FR" sz="1800" b="1" dirty="0"/>
              <a:t> </a:t>
            </a:r>
            <a:r>
              <a:rPr lang="fr-FR" sz="1800" b="1" dirty="0" err="1"/>
              <a:t>specification</a:t>
            </a:r>
            <a:r>
              <a:rPr lang="fr-FR" sz="1800" b="1" dirty="0"/>
              <a:t>/Mots-clés</a:t>
            </a:r>
            <a:r>
              <a:rPr lang="fr-FR" sz="1800" dirty="0"/>
              <a:t>: les tests sont dirigés par les spécifications fonctionnelles</a:t>
            </a:r>
          </a:p>
          <a:p>
            <a:pPr marL="0" indent="0">
              <a:buNone/>
            </a:pPr>
            <a:endParaRPr lang="fr-FR" sz="2000" dirty="0"/>
          </a:p>
          <a:p>
            <a:pPr marL="0" indent="0">
              <a:buNone/>
            </a:pPr>
            <a:r>
              <a:rPr lang="fr-FR" sz="2000" dirty="0"/>
              <a:t>Il existe aussi des architectures hybrides</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120</a:t>
            </a:fld>
            <a:endParaRPr lang="fr-FR" altLang="fr-FR" sz="1200">
              <a:solidFill>
                <a:srgbClr val="000000"/>
              </a:solidFill>
              <a:latin typeface="Calibri" panose="020F0502020204030204" pitchFamily="34" charset="0"/>
            </a:endParaRPr>
          </a:p>
        </p:txBody>
      </p:sp>
      <p:sp>
        <p:nvSpPr>
          <p:cNvPr id="6" name="Titre 1">
            <a:extLst>
              <a:ext uri="{FF2B5EF4-FFF2-40B4-BE49-F238E27FC236}">
                <a16:creationId xmlns:a16="http://schemas.microsoft.com/office/drawing/2014/main" id="{A7C2C370-68E4-486D-9A7F-D046ADFAE01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Architecture</a:t>
            </a:r>
          </a:p>
        </p:txBody>
      </p:sp>
      <p:sp>
        <p:nvSpPr>
          <p:cNvPr id="2" name="Espace réservé du pied de page 1">
            <a:extLst>
              <a:ext uri="{FF2B5EF4-FFF2-40B4-BE49-F238E27FC236}">
                <a16:creationId xmlns:a16="http://schemas.microsoft.com/office/drawing/2014/main" id="{085B5E8D-5648-4D35-ADD0-4625BB99E997}"/>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4500075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23528" y="1095846"/>
            <a:ext cx="8686800" cy="3816424"/>
          </a:xfrm>
        </p:spPr>
        <p:txBody>
          <a:bodyPr>
            <a:normAutofit fontScale="70000" lnSpcReduction="20000"/>
          </a:bodyPr>
          <a:lstStyle/>
          <a:p>
            <a:pPr marL="0" indent="0">
              <a:buClr>
                <a:srgbClr val="4F81BD"/>
              </a:buClr>
              <a:buNone/>
            </a:pPr>
            <a:r>
              <a:rPr lang="fr-FR" altLang="fr-FR" sz="3800" dirty="0"/>
              <a:t>Les composants d’une architecture d’automatisation</a:t>
            </a:r>
          </a:p>
          <a:p>
            <a:pPr lvl="2">
              <a:spcBef>
                <a:spcPct val="20000"/>
              </a:spcBef>
              <a:buClr>
                <a:schemeClr val="accent1"/>
              </a:buClr>
              <a:buSzPct val="110000"/>
              <a:buFont typeface="Wingdings" panose="05000000000000000000" pitchFamily="2" charset="2"/>
              <a:buChar char="à"/>
            </a:pPr>
            <a:r>
              <a:rPr lang="fr-FR" altLang="zh-CN" b="1" dirty="0">
                <a:solidFill>
                  <a:srgbClr val="0097CC"/>
                </a:solidFill>
                <a:ea typeface="SimSun" panose="02010600030101010101" pitchFamily="2" charset="-122"/>
              </a:rPr>
              <a:t> </a:t>
            </a:r>
            <a:r>
              <a:rPr lang="fr-FR" altLang="zh-CN" dirty="0">
                <a:ea typeface="SimSun" panose="02010600030101010101" pitchFamily="2" charset="-122"/>
              </a:rPr>
              <a:t>L’externalisation des données de test/objets</a:t>
            </a: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Les données nécessaires à l’exécution du script dans un jeu dont la forme (compatibles avec l’outil) peut être un fichier </a:t>
            </a:r>
            <a:r>
              <a:rPr lang="fr-FR" altLang="zh-CN" dirty="0" err="1">
                <a:latin typeface="Trebuchet MS" panose="020B0603020202020204" pitchFamily="34" charset="0"/>
                <a:ea typeface="SimSun" panose="02010600030101010101" pitchFamily="2" charset="-122"/>
              </a:rPr>
              <a:t>Excel,XML,etc</a:t>
            </a:r>
            <a:endParaRPr lang="fr-FR" altLang="zh-CN" dirty="0">
              <a:latin typeface="Trebuchet MS" panose="020B0603020202020204" pitchFamily="34" charset="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Les données peuvent prendre en charge des résultats attendus à chaque point de vérification/contrôle</a:t>
            </a:r>
            <a:endParaRPr lang="fr-FR" altLang="zh-CN" dirty="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dirty="0">
                <a:ea typeface="SimSun" panose="02010600030101010101" pitchFamily="2" charset="-122"/>
              </a:rPr>
              <a:t> </a:t>
            </a:r>
            <a:r>
              <a:rPr lang="fr-FR" altLang="zh-CN" dirty="0">
                <a:latin typeface="Trebuchet MS" panose="020B0603020202020204" pitchFamily="34" charset="0"/>
                <a:ea typeface="SimSun" panose="02010600030101010101" pitchFamily="2" charset="-122"/>
              </a:rPr>
              <a:t>Les données nécessaires au contrôle des résultats des tests</a:t>
            </a:r>
            <a:r>
              <a:rPr lang="fr-FR" altLang="zh-CN" dirty="0">
                <a:ea typeface="SimSun" panose="02010600030101010101" pitchFamily="2" charset="-122"/>
              </a:rPr>
              <a:t> </a:t>
            </a:r>
          </a:p>
          <a:p>
            <a:pPr lvl="4">
              <a:spcBef>
                <a:spcPct val="20000"/>
              </a:spcBef>
              <a:buClr>
                <a:schemeClr val="accent1"/>
              </a:buClr>
              <a:buSzPct val="110000"/>
              <a:buFont typeface="Wingdings" panose="05000000000000000000" pitchFamily="2" charset="2"/>
              <a:buChar char="à"/>
            </a:pPr>
            <a:endParaRPr lang="fr-FR" altLang="zh-CN" dirty="0">
              <a:ea typeface="SimSun" panose="02010600030101010101" pitchFamily="2" charset="-122"/>
            </a:endParaRPr>
          </a:p>
          <a:p>
            <a:pPr lvl="2">
              <a:spcBef>
                <a:spcPct val="20000"/>
              </a:spcBef>
              <a:buClr>
                <a:schemeClr val="accent1"/>
              </a:buClr>
              <a:buSzPct val="110000"/>
              <a:buFont typeface="Wingdings" panose="05000000000000000000" pitchFamily="2" charset="2"/>
              <a:buChar char="à"/>
            </a:pPr>
            <a:r>
              <a:rPr lang="fr-FR" altLang="zh-CN" b="1" dirty="0">
                <a:ea typeface="SimSun" panose="02010600030101010101" pitchFamily="2" charset="-122"/>
              </a:rPr>
              <a:t>Le développement de scripts génériques</a:t>
            </a:r>
          </a:p>
          <a:p>
            <a:pPr lvl="4">
              <a:spcBef>
                <a:spcPct val="20000"/>
              </a:spcBef>
              <a:buClr>
                <a:schemeClr val="accent1"/>
              </a:buClr>
              <a:buSzPct val="110000"/>
              <a:buFont typeface="Wingdings" panose="05000000000000000000" pitchFamily="2" charset="2"/>
              <a:buChar char="à"/>
            </a:pPr>
            <a:r>
              <a:rPr lang="fr-FR" altLang="zh-CN" dirty="0">
                <a:ea typeface="SimSun" panose="02010600030101010101" pitchFamily="2" charset="-122"/>
              </a:rPr>
              <a:t> Script réutilisable</a:t>
            </a:r>
          </a:p>
          <a:p>
            <a:pPr lvl="4">
              <a:spcBef>
                <a:spcPct val="20000"/>
              </a:spcBef>
              <a:buClr>
                <a:schemeClr val="accent1"/>
              </a:buClr>
              <a:buSzPct val="110000"/>
              <a:buFont typeface="Wingdings" panose="05000000000000000000" pitchFamily="2" charset="2"/>
              <a:buChar char="à"/>
            </a:pPr>
            <a:endParaRPr lang="fr-FR" altLang="zh-CN" dirty="0">
              <a:ea typeface="SimSun" panose="02010600030101010101" pitchFamily="2" charset="-122"/>
            </a:endParaRPr>
          </a:p>
          <a:p>
            <a:pPr lvl="2">
              <a:spcBef>
                <a:spcPct val="20000"/>
              </a:spcBef>
              <a:buClr>
                <a:schemeClr val="accent1"/>
              </a:buClr>
              <a:buSzPct val="110000"/>
              <a:buFont typeface="Wingdings" panose="05000000000000000000" pitchFamily="2" charset="2"/>
              <a:buChar char="à"/>
            </a:pPr>
            <a:r>
              <a:rPr lang="fr-FR" altLang="zh-CN" b="1" dirty="0">
                <a:ea typeface="SimSun" panose="02010600030101010101" pitchFamily="2" charset="-122"/>
              </a:rPr>
              <a:t>La mise en place de librairies de scripts, fonctions</a:t>
            </a:r>
            <a:endParaRPr lang="fr-FR" altLang="zh-CN" b="1" u="sng" dirty="0">
              <a:latin typeface="Trebuchet MS" panose="020B0603020202020204" pitchFamily="34" charset="0"/>
              <a:ea typeface="SimSun" panose="02010600030101010101" pitchFamily="2" charset="-122"/>
            </a:endParaRPr>
          </a:p>
          <a:p>
            <a:pPr lvl="4">
              <a:spcBef>
                <a:spcPct val="20000"/>
              </a:spcBef>
              <a:buClr>
                <a:schemeClr val="accent1"/>
              </a:buClr>
              <a:buSzPct val="110000"/>
              <a:buFont typeface="Wingdings" panose="05000000000000000000" pitchFamily="2" charset="2"/>
              <a:buChar char="à"/>
            </a:pPr>
            <a:r>
              <a:rPr lang="fr-FR" altLang="zh-CN" u="sng" dirty="0">
                <a:latin typeface="Trebuchet MS" panose="020B0603020202020204" pitchFamily="34" charset="0"/>
                <a:ea typeface="SimSun" panose="02010600030101010101" pitchFamily="2" charset="-122"/>
              </a:rPr>
              <a:t> </a:t>
            </a:r>
            <a:r>
              <a:rPr lang="fr-FR" altLang="zh-CN" dirty="0">
                <a:latin typeface="Trebuchet MS" panose="020B0603020202020204" pitchFamily="34" charset="0"/>
                <a:ea typeface="SimSun" panose="02010600030101010101" pitchFamily="2" charset="-122"/>
              </a:rPr>
              <a:t>Faciliter le référencement des scripts et donc leur réutilisation</a:t>
            </a:r>
          </a:p>
          <a:p>
            <a:pPr lvl="4">
              <a:spcBef>
                <a:spcPct val="20000"/>
              </a:spcBef>
              <a:buClr>
                <a:schemeClr val="accent1"/>
              </a:buClr>
              <a:buSzPct val="110000"/>
              <a:buFont typeface="Wingdings" panose="05000000000000000000" pitchFamily="2" charset="2"/>
              <a:buChar char="à"/>
            </a:pPr>
            <a:r>
              <a:rPr lang="fr-FR" altLang="zh-CN" dirty="0">
                <a:latin typeface="Trebuchet MS" panose="020B0603020202020204" pitchFamily="34" charset="0"/>
                <a:ea typeface="SimSun" panose="02010600030101010101" pitchFamily="2" charset="-122"/>
              </a:rPr>
              <a:t> A faciliter la maintenance et le développement des scripts, en adoptant une approche de développement modulaire</a:t>
            </a:r>
            <a:r>
              <a:rPr lang="fr-FR" altLang="zh-CN" dirty="0">
                <a:ea typeface="SimSun" panose="02010600030101010101" pitchFamily="2" charset="-122"/>
              </a:rPr>
              <a:t> </a:t>
            </a:r>
            <a:endParaRPr lang="fr-FR" altLang="fr-FR" dirty="0">
              <a:latin typeface="Trebuchet MS" panose="020B0603020202020204" pitchFamily="34" charset="0"/>
            </a:endParaRPr>
          </a:p>
          <a:p>
            <a:pPr lvl="1" eaLnBrk="1" hangingPunct="1"/>
            <a:endParaRPr lang="fr-FR" altLang="fr-FR" sz="1400" i="1" dirty="0"/>
          </a:p>
          <a:p>
            <a:pPr lvl="1" eaLnBrk="1" hangingPunct="1">
              <a:buFont typeface="Wingdings" panose="05000000000000000000" pitchFamily="2" charset="2"/>
              <a:buNone/>
            </a:pPr>
            <a:endParaRPr lang="fr-FR" altLang="fr-FR" dirty="0">
              <a:solidFill>
                <a:srgbClr val="4BACC6"/>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560E227-2920-4FF5-A2C4-C502945AC97C}"/>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Architecture</a:t>
            </a:r>
          </a:p>
        </p:txBody>
      </p:sp>
      <p:sp>
        <p:nvSpPr>
          <p:cNvPr id="2" name="Espace réservé du pied de page 1">
            <a:extLst>
              <a:ext uri="{FF2B5EF4-FFF2-40B4-BE49-F238E27FC236}">
                <a16:creationId xmlns:a16="http://schemas.microsoft.com/office/drawing/2014/main" id="{005DC08B-A6F7-45A9-94CD-ABE8D734A92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8351167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122</a:t>
            </a:fld>
            <a:endParaRPr lang="fr-FR" altLang="fr-FR" sz="1200">
              <a:solidFill>
                <a:srgbClr val="000000"/>
              </a:solidFill>
              <a:latin typeface="Calibri" panose="020F0502020204030204" pitchFamily="34" charset="0"/>
            </a:endParaRPr>
          </a:p>
        </p:txBody>
      </p:sp>
      <p:sp>
        <p:nvSpPr>
          <p:cNvPr id="9" name="AutoShape 14">
            <a:extLst>
              <a:ext uri="{FF2B5EF4-FFF2-40B4-BE49-F238E27FC236}">
                <a16:creationId xmlns:a16="http://schemas.microsoft.com/office/drawing/2014/main" id="{64379E94-C969-45BF-8E08-9455034814CA}"/>
              </a:ext>
            </a:extLst>
          </p:cNvPr>
          <p:cNvSpPr>
            <a:spLocks noChangeArrowheads="1"/>
          </p:cNvSpPr>
          <p:nvPr/>
        </p:nvSpPr>
        <p:spPr bwMode="auto">
          <a:xfrm>
            <a:off x="596900" y="1117600"/>
            <a:ext cx="4368800" cy="53594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600" b="1">
                <a:solidFill>
                  <a:schemeClr val="bg2"/>
                </a:solidFill>
                <a:latin typeface="Verdana" panose="020B0604030504040204" pitchFamily="34" charset="0"/>
              </a:rPr>
              <a:t>Modification Informations Client</a:t>
            </a:r>
          </a:p>
        </p:txBody>
      </p:sp>
      <p:sp>
        <p:nvSpPr>
          <p:cNvPr id="10" name="AutoShape 7">
            <a:extLst>
              <a:ext uri="{FF2B5EF4-FFF2-40B4-BE49-F238E27FC236}">
                <a16:creationId xmlns:a16="http://schemas.microsoft.com/office/drawing/2014/main" id="{4C0C4B75-AAC0-4DCA-9005-3331F059620E}"/>
              </a:ext>
            </a:extLst>
          </p:cNvPr>
          <p:cNvSpPr>
            <a:spLocks noChangeArrowheads="1"/>
          </p:cNvSpPr>
          <p:nvPr/>
        </p:nvSpPr>
        <p:spPr bwMode="auto">
          <a:xfrm>
            <a:off x="1219200" y="54610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Déconnecter</a:t>
            </a:r>
          </a:p>
        </p:txBody>
      </p:sp>
      <p:sp>
        <p:nvSpPr>
          <p:cNvPr id="11" name="AutoShape 8">
            <a:extLst>
              <a:ext uri="{FF2B5EF4-FFF2-40B4-BE49-F238E27FC236}">
                <a16:creationId xmlns:a16="http://schemas.microsoft.com/office/drawing/2014/main" id="{A65D9CC4-CDB1-4287-8F8D-5480EE3F3F8E}"/>
              </a:ext>
            </a:extLst>
          </p:cNvPr>
          <p:cNvSpPr>
            <a:spLocks noChangeArrowheads="1"/>
          </p:cNvSpPr>
          <p:nvPr/>
        </p:nvSpPr>
        <p:spPr bwMode="auto">
          <a:xfrm>
            <a:off x="1219200" y="33782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Sélectionner Client</a:t>
            </a:r>
          </a:p>
        </p:txBody>
      </p:sp>
      <p:sp>
        <p:nvSpPr>
          <p:cNvPr id="12" name="AutoShape 9">
            <a:extLst>
              <a:ext uri="{FF2B5EF4-FFF2-40B4-BE49-F238E27FC236}">
                <a16:creationId xmlns:a16="http://schemas.microsoft.com/office/drawing/2014/main" id="{90A4D8C6-2683-412D-8F59-DF4AE4730FCF}"/>
              </a:ext>
            </a:extLst>
          </p:cNvPr>
          <p:cNvSpPr>
            <a:spLocks noChangeArrowheads="1"/>
          </p:cNvSpPr>
          <p:nvPr/>
        </p:nvSpPr>
        <p:spPr bwMode="auto">
          <a:xfrm>
            <a:off x="1219200" y="43942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Modifier Informations Client</a:t>
            </a:r>
          </a:p>
        </p:txBody>
      </p:sp>
      <p:sp>
        <p:nvSpPr>
          <p:cNvPr id="13" name="AutoShape 10">
            <a:extLst>
              <a:ext uri="{FF2B5EF4-FFF2-40B4-BE49-F238E27FC236}">
                <a16:creationId xmlns:a16="http://schemas.microsoft.com/office/drawing/2014/main" id="{9843B4DE-2E55-47E8-84A1-845DC8A1A6CA}"/>
              </a:ext>
            </a:extLst>
          </p:cNvPr>
          <p:cNvSpPr>
            <a:spLocks noChangeArrowheads="1"/>
          </p:cNvSpPr>
          <p:nvPr/>
        </p:nvSpPr>
        <p:spPr bwMode="auto">
          <a:xfrm>
            <a:off x="1219200" y="2374900"/>
            <a:ext cx="3098800" cy="55880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a:solidFill>
                  <a:schemeClr val="bg2"/>
                </a:solidFill>
                <a:latin typeface="Verdana" panose="020B0604030504040204" pitchFamily="34" charset="0"/>
              </a:rPr>
              <a:t>Connecter</a:t>
            </a:r>
          </a:p>
        </p:txBody>
      </p:sp>
      <p:cxnSp>
        <p:nvCxnSpPr>
          <p:cNvPr id="14" name="AutoShape 11">
            <a:extLst>
              <a:ext uri="{FF2B5EF4-FFF2-40B4-BE49-F238E27FC236}">
                <a16:creationId xmlns:a16="http://schemas.microsoft.com/office/drawing/2014/main" id="{F1549003-9332-4EDD-AE34-0F514458B145}"/>
              </a:ext>
            </a:extLst>
          </p:cNvPr>
          <p:cNvCxnSpPr>
            <a:cxnSpLocks noChangeShapeType="1"/>
            <a:stCxn id="13" idx="2"/>
            <a:endCxn id="11" idx="0"/>
          </p:cNvCxnSpPr>
          <p:nvPr/>
        </p:nvCxnSpPr>
        <p:spPr bwMode="auto">
          <a:xfrm>
            <a:off x="2768600" y="2933700"/>
            <a:ext cx="0" cy="4445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2">
            <a:extLst>
              <a:ext uri="{FF2B5EF4-FFF2-40B4-BE49-F238E27FC236}">
                <a16:creationId xmlns:a16="http://schemas.microsoft.com/office/drawing/2014/main" id="{58587CA1-8569-4AA0-9F65-31110D2CD9A2}"/>
              </a:ext>
            </a:extLst>
          </p:cNvPr>
          <p:cNvCxnSpPr>
            <a:cxnSpLocks noChangeShapeType="1"/>
            <a:stCxn id="11" idx="2"/>
            <a:endCxn id="12" idx="0"/>
          </p:cNvCxnSpPr>
          <p:nvPr/>
        </p:nvCxnSpPr>
        <p:spPr bwMode="auto">
          <a:xfrm>
            <a:off x="2768600" y="3937000"/>
            <a:ext cx="0" cy="457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3">
            <a:extLst>
              <a:ext uri="{FF2B5EF4-FFF2-40B4-BE49-F238E27FC236}">
                <a16:creationId xmlns:a16="http://schemas.microsoft.com/office/drawing/2014/main" id="{5AE8E0CF-C384-4D51-9DC0-5A647A5D8187}"/>
              </a:ext>
            </a:extLst>
          </p:cNvPr>
          <p:cNvCxnSpPr>
            <a:cxnSpLocks noChangeShapeType="1"/>
            <a:stCxn id="12" idx="2"/>
            <a:endCxn id="10" idx="0"/>
          </p:cNvCxnSpPr>
          <p:nvPr/>
        </p:nvCxnSpPr>
        <p:spPr bwMode="auto">
          <a:xfrm>
            <a:off x="2768600" y="4953000"/>
            <a:ext cx="0" cy="5080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Line 15">
            <a:extLst>
              <a:ext uri="{FF2B5EF4-FFF2-40B4-BE49-F238E27FC236}">
                <a16:creationId xmlns:a16="http://schemas.microsoft.com/office/drawing/2014/main" id="{224D01FD-368F-42DA-8801-E6073493393B}"/>
              </a:ext>
            </a:extLst>
          </p:cNvPr>
          <p:cNvSpPr>
            <a:spLocks noChangeShapeType="1"/>
          </p:cNvSpPr>
          <p:nvPr/>
        </p:nvSpPr>
        <p:spPr bwMode="auto">
          <a:xfrm>
            <a:off x="4610100" y="1524000"/>
            <a:ext cx="1968500" cy="0"/>
          </a:xfrm>
          <a:prstGeom prst="line">
            <a:avLst/>
          </a:prstGeom>
          <a:noFill/>
          <a:ln w="38100">
            <a:solidFill>
              <a:srgbClr val="99CC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8" name="AutoShape 17">
            <a:extLst>
              <a:ext uri="{FF2B5EF4-FFF2-40B4-BE49-F238E27FC236}">
                <a16:creationId xmlns:a16="http://schemas.microsoft.com/office/drawing/2014/main" id="{69DA76F1-D345-4B3B-AF3F-B45ED910D7B8}"/>
              </a:ext>
            </a:extLst>
          </p:cNvPr>
          <p:cNvSpPr>
            <a:spLocks/>
          </p:cNvSpPr>
          <p:nvPr/>
        </p:nvSpPr>
        <p:spPr bwMode="auto">
          <a:xfrm>
            <a:off x="4318000" y="2374900"/>
            <a:ext cx="1649413" cy="3644900"/>
          </a:xfrm>
          <a:prstGeom prst="rightBrace">
            <a:avLst>
              <a:gd name="adj1" fmla="val 0"/>
              <a:gd name="adj2" fmla="val 50194"/>
            </a:avLst>
          </a:prstGeom>
          <a:noFill/>
          <a:ln w="38100">
            <a:solidFill>
              <a:srgbClr val="99CC00"/>
            </a:solidFill>
            <a:prstDash val="dashDot"/>
            <a:round/>
            <a:headEnd/>
            <a:tailEnd/>
          </a:ln>
          <a:effectLst/>
          <a:extLst>
            <a:ext uri="{909E8E84-426E-40DD-AFC4-6F175D3DCCD1}">
              <a14:hiddenFill xmlns:a14="http://schemas.microsoft.com/office/drawing/2010/main">
                <a:solidFill>
                  <a:srgbClr val="99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fr-FR" altLang="fr-FR" b="1">
              <a:solidFill>
                <a:srgbClr val="000000"/>
              </a:solidFill>
              <a:latin typeface="Times New Roman" panose="02020603050405020304" pitchFamily="18" charset="0"/>
            </a:endParaRPr>
          </a:p>
        </p:txBody>
      </p:sp>
      <p:sp>
        <p:nvSpPr>
          <p:cNvPr id="19" name="Text Box 19">
            <a:extLst>
              <a:ext uri="{FF2B5EF4-FFF2-40B4-BE49-F238E27FC236}">
                <a16:creationId xmlns:a16="http://schemas.microsoft.com/office/drawing/2014/main" id="{E1F6FDFB-0261-45EF-80BE-3F575C774398}"/>
              </a:ext>
            </a:extLst>
          </p:cNvPr>
          <p:cNvSpPr txBox="1">
            <a:spLocks noChangeArrowheads="1"/>
          </p:cNvSpPr>
          <p:nvPr/>
        </p:nvSpPr>
        <p:spPr bwMode="auto">
          <a:xfrm>
            <a:off x="5929313" y="3994150"/>
            <a:ext cx="1298575" cy="3667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a:latin typeface="Verdana" panose="020B0604030504040204" pitchFamily="34" charset="0"/>
              </a:rPr>
              <a:t>Keywords</a:t>
            </a:r>
          </a:p>
        </p:txBody>
      </p:sp>
      <p:sp>
        <p:nvSpPr>
          <p:cNvPr id="20" name="Text Box 20">
            <a:extLst>
              <a:ext uri="{FF2B5EF4-FFF2-40B4-BE49-F238E27FC236}">
                <a16:creationId xmlns:a16="http://schemas.microsoft.com/office/drawing/2014/main" id="{A429DB3F-5653-4F24-B6E8-B0850D392B1E}"/>
              </a:ext>
            </a:extLst>
          </p:cNvPr>
          <p:cNvSpPr txBox="1">
            <a:spLocks noChangeArrowheads="1"/>
          </p:cNvSpPr>
          <p:nvPr/>
        </p:nvSpPr>
        <p:spPr bwMode="auto">
          <a:xfrm>
            <a:off x="6643688" y="1339850"/>
            <a:ext cx="1174750" cy="36671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a:latin typeface="Verdana" panose="020B0604030504040204" pitchFamily="34" charset="0"/>
              </a:rPr>
              <a:t>Scénario</a:t>
            </a:r>
          </a:p>
        </p:txBody>
      </p:sp>
      <p:sp>
        <p:nvSpPr>
          <p:cNvPr id="21" name="Titre 1">
            <a:extLst>
              <a:ext uri="{FF2B5EF4-FFF2-40B4-BE49-F238E27FC236}">
                <a16:creationId xmlns:a16="http://schemas.microsoft.com/office/drawing/2014/main" id="{579FF0F2-61C5-41E5-974E-D92D079442D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9B0BEC35-5890-49C9-B431-EE5D5B6B149D}"/>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377273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r>
              <a:rPr lang="fr-FR" altLang="fr-FR"/>
              <a:t>Réduction du temps de l’automatisation</a:t>
            </a:r>
          </a:p>
          <a:p>
            <a:pPr marL="0" indent="0">
              <a:buNone/>
            </a:pPr>
            <a:endParaRPr lang="fr-FR" altLang="fr-FR">
              <a:solidFill>
                <a:srgbClr val="4BACC6"/>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123</a:t>
            </a:fld>
            <a:endParaRPr lang="fr-FR" altLang="fr-FR" sz="1200">
              <a:solidFill>
                <a:srgbClr val="000000"/>
              </a:solidFill>
              <a:latin typeface="Calibri" panose="020F0502020204030204" pitchFamily="34" charset="0"/>
            </a:endParaRPr>
          </a:p>
        </p:txBody>
      </p:sp>
      <p:sp>
        <p:nvSpPr>
          <p:cNvPr id="9" name="AutoShape 12">
            <a:extLst>
              <a:ext uri="{FF2B5EF4-FFF2-40B4-BE49-F238E27FC236}">
                <a16:creationId xmlns:a16="http://schemas.microsoft.com/office/drawing/2014/main" id="{2ECAA69F-6CF9-4832-A023-C25DEA952360}"/>
              </a:ext>
            </a:extLst>
          </p:cNvPr>
          <p:cNvSpPr>
            <a:spLocks noChangeArrowheads="1"/>
          </p:cNvSpPr>
          <p:nvPr/>
        </p:nvSpPr>
        <p:spPr bwMode="auto">
          <a:xfrm>
            <a:off x="4699000" y="2082800"/>
            <a:ext cx="3136900" cy="34163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b="1">
                <a:solidFill>
                  <a:schemeClr val="bg2"/>
                </a:solidFill>
                <a:latin typeface="Verdana" panose="020B0604030504040204" pitchFamily="34" charset="0"/>
              </a:rPr>
              <a:t>Supprimer Client</a:t>
            </a:r>
          </a:p>
        </p:txBody>
      </p:sp>
      <p:sp>
        <p:nvSpPr>
          <p:cNvPr id="10" name="AutoShape 4">
            <a:extLst>
              <a:ext uri="{FF2B5EF4-FFF2-40B4-BE49-F238E27FC236}">
                <a16:creationId xmlns:a16="http://schemas.microsoft.com/office/drawing/2014/main" id="{1E9AA621-6C04-44D6-8469-DB0C11BA3F4B}"/>
              </a:ext>
            </a:extLst>
          </p:cNvPr>
          <p:cNvSpPr>
            <a:spLocks noChangeArrowheads="1"/>
          </p:cNvSpPr>
          <p:nvPr/>
        </p:nvSpPr>
        <p:spPr bwMode="auto">
          <a:xfrm>
            <a:off x="1054100" y="2057400"/>
            <a:ext cx="3136900" cy="3441700"/>
          </a:xfrm>
          <a:prstGeom prst="roundRect">
            <a:avLst>
              <a:gd name="adj" fmla="val 16667"/>
            </a:avLst>
          </a:prstGeom>
          <a:solidFill>
            <a:srgbClr val="008080">
              <a:alpha val="61176"/>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200" b="1">
                <a:solidFill>
                  <a:schemeClr val="bg2"/>
                </a:solidFill>
                <a:latin typeface="Verdana" panose="020B0604030504040204" pitchFamily="34" charset="0"/>
              </a:rPr>
              <a:t>Modification Informations Client</a:t>
            </a:r>
          </a:p>
        </p:txBody>
      </p:sp>
      <p:sp>
        <p:nvSpPr>
          <p:cNvPr id="11" name="AutoShape 5">
            <a:extLst>
              <a:ext uri="{FF2B5EF4-FFF2-40B4-BE49-F238E27FC236}">
                <a16:creationId xmlns:a16="http://schemas.microsoft.com/office/drawing/2014/main" id="{706840D3-37D1-46C4-97D1-1B51E0D20DB0}"/>
              </a:ext>
            </a:extLst>
          </p:cNvPr>
          <p:cNvSpPr>
            <a:spLocks noChangeArrowheads="1"/>
          </p:cNvSpPr>
          <p:nvPr/>
        </p:nvSpPr>
        <p:spPr bwMode="auto">
          <a:xfrm>
            <a:off x="3187700" y="47688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Déconnecter</a:t>
            </a:r>
          </a:p>
        </p:txBody>
      </p:sp>
      <p:sp>
        <p:nvSpPr>
          <p:cNvPr id="12" name="AutoShape 6">
            <a:extLst>
              <a:ext uri="{FF2B5EF4-FFF2-40B4-BE49-F238E27FC236}">
                <a16:creationId xmlns:a16="http://schemas.microsoft.com/office/drawing/2014/main" id="{22AD1352-2895-4376-89C3-1DC28B368BE4}"/>
              </a:ext>
            </a:extLst>
          </p:cNvPr>
          <p:cNvSpPr>
            <a:spLocks noChangeArrowheads="1"/>
          </p:cNvSpPr>
          <p:nvPr/>
        </p:nvSpPr>
        <p:spPr bwMode="auto">
          <a:xfrm>
            <a:off x="3200400" y="34099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Sélectionner Client</a:t>
            </a:r>
          </a:p>
        </p:txBody>
      </p:sp>
      <p:sp>
        <p:nvSpPr>
          <p:cNvPr id="13" name="AutoShape 7">
            <a:extLst>
              <a:ext uri="{FF2B5EF4-FFF2-40B4-BE49-F238E27FC236}">
                <a16:creationId xmlns:a16="http://schemas.microsoft.com/office/drawing/2014/main" id="{69EFFAA2-C9EE-4251-BF8B-7E80FEF8D8BD}"/>
              </a:ext>
            </a:extLst>
          </p:cNvPr>
          <p:cNvSpPr>
            <a:spLocks noChangeArrowheads="1"/>
          </p:cNvSpPr>
          <p:nvPr/>
        </p:nvSpPr>
        <p:spPr bwMode="auto">
          <a:xfrm>
            <a:off x="1130300" y="4083050"/>
            <a:ext cx="2681288" cy="45085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Modifier Informations Client</a:t>
            </a:r>
          </a:p>
        </p:txBody>
      </p:sp>
      <p:sp>
        <p:nvSpPr>
          <p:cNvPr id="14" name="AutoShape 8">
            <a:extLst>
              <a:ext uri="{FF2B5EF4-FFF2-40B4-BE49-F238E27FC236}">
                <a16:creationId xmlns:a16="http://schemas.microsoft.com/office/drawing/2014/main" id="{E7C7DD47-22B2-4954-A213-DC7E142581BC}"/>
              </a:ext>
            </a:extLst>
          </p:cNvPr>
          <p:cNvSpPr>
            <a:spLocks noChangeArrowheads="1"/>
          </p:cNvSpPr>
          <p:nvPr/>
        </p:nvSpPr>
        <p:spPr bwMode="auto">
          <a:xfrm>
            <a:off x="3200400" y="2736850"/>
            <a:ext cx="2681288" cy="450850"/>
          </a:xfrm>
          <a:prstGeom prst="flowChartPredefinedProcess">
            <a:avLst/>
          </a:prstGeom>
          <a:solidFill>
            <a:srgbClr val="008000"/>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Connecter</a:t>
            </a:r>
          </a:p>
        </p:txBody>
      </p:sp>
      <p:cxnSp>
        <p:nvCxnSpPr>
          <p:cNvPr id="15" name="AutoShape 9">
            <a:extLst>
              <a:ext uri="{FF2B5EF4-FFF2-40B4-BE49-F238E27FC236}">
                <a16:creationId xmlns:a16="http://schemas.microsoft.com/office/drawing/2014/main" id="{A7C880C0-D1EF-431E-897C-539EA33A1373}"/>
              </a:ext>
            </a:extLst>
          </p:cNvPr>
          <p:cNvCxnSpPr>
            <a:cxnSpLocks noChangeShapeType="1"/>
            <a:stCxn id="14" idx="2"/>
            <a:endCxn id="12" idx="0"/>
          </p:cNvCxnSpPr>
          <p:nvPr/>
        </p:nvCxnSpPr>
        <p:spPr bwMode="auto">
          <a:xfrm>
            <a:off x="4541838" y="3187700"/>
            <a:ext cx="0" cy="2222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0">
            <a:extLst>
              <a:ext uri="{FF2B5EF4-FFF2-40B4-BE49-F238E27FC236}">
                <a16:creationId xmlns:a16="http://schemas.microsoft.com/office/drawing/2014/main" id="{1D69771D-B8A8-4B24-B1A0-901D9AD6528B}"/>
              </a:ext>
            </a:extLst>
          </p:cNvPr>
          <p:cNvCxnSpPr>
            <a:cxnSpLocks noChangeShapeType="1"/>
            <a:stCxn id="12" idx="2"/>
            <a:endCxn id="13" idx="0"/>
          </p:cNvCxnSpPr>
          <p:nvPr/>
        </p:nvCxnSpPr>
        <p:spPr bwMode="auto">
          <a:xfrm flipH="1">
            <a:off x="2471738" y="3860800"/>
            <a:ext cx="2070100" cy="2222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1">
            <a:extLst>
              <a:ext uri="{FF2B5EF4-FFF2-40B4-BE49-F238E27FC236}">
                <a16:creationId xmlns:a16="http://schemas.microsoft.com/office/drawing/2014/main" id="{8CE5D7D6-6A6E-4065-8AE4-864BF9222073}"/>
              </a:ext>
            </a:extLst>
          </p:cNvPr>
          <p:cNvCxnSpPr>
            <a:cxnSpLocks noChangeShapeType="1"/>
            <a:stCxn id="13" idx="2"/>
            <a:endCxn id="11" idx="0"/>
          </p:cNvCxnSpPr>
          <p:nvPr/>
        </p:nvCxnSpPr>
        <p:spPr bwMode="auto">
          <a:xfrm>
            <a:off x="2471738" y="4533900"/>
            <a:ext cx="2057400" cy="2349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15">
            <a:extLst>
              <a:ext uri="{FF2B5EF4-FFF2-40B4-BE49-F238E27FC236}">
                <a16:creationId xmlns:a16="http://schemas.microsoft.com/office/drawing/2014/main" id="{4AAE4B7C-2FEE-4D16-98C1-4E49029106AF}"/>
              </a:ext>
            </a:extLst>
          </p:cNvPr>
          <p:cNvSpPr>
            <a:spLocks noChangeArrowheads="1"/>
          </p:cNvSpPr>
          <p:nvPr/>
        </p:nvSpPr>
        <p:spPr bwMode="auto">
          <a:xfrm>
            <a:off x="4927600" y="4108450"/>
            <a:ext cx="2681288" cy="450850"/>
          </a:xfrm>
          <a:prstGeom prst="flowChartPredefinedProcess">
            <a:avLst/>
          </a:prstGeom>
          <a:solidFill>
            <a:srgbClr val="339966"/>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fr-FR" altLang="fr-FR" sz="1000">
                <a:solidFill>
                  <a:schemeClr val="bg2"/>
                </a:solidFill>
                <a:latin typeface="Verdana" panose="020B0604030504040204" pitchFamily="34" charset="0"/>
              </a:rPr>
              <a:t>Modifier Informations Client</a:t>
            </a:r>
          </a:p>
        </p:txBody>
      </p:sp>
      <p:cxnSp>
        <p:nvCxnSpPr>
          <p:cNvPr id="19" name="AutoShape 19">
            <a:extLst>
              <a:ext uri="{FF2B5EF4-FFF2-40B4-BE49-F238E27FC236}">
                <a16:creationId xmlns:a16="http://schemas.microsoft.com/office/drawing/2014/main" id="{3E89CE14-C42E-498A-8DF8-4FB10BD14337}"/>
              </a:ext>
            </a:extLst>
          </p:cNvPr>
          <p:cNvCxnSpPr>
            <a:cxnSpLocks noChangeShapeType="1"/>
            <a:stCxn id="18" idx="2"/>
            <a:endCxn id="11" idx="0"/>
          </p:cNvCxnSpPr>
          <p:nvPr/>
        </p:nvCxnSpPr>
        <p:spPr bwMode="auto">
          <a:xfrm flipH="1">
            <a:off x="4529138" y="4559300"/>
            <a:ext cx="1739900" cy="2095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0">
            <a:extLst>
              <a:ext uri="{FF2B5EF4-FFF2-40B4-BE49-F238E27FC236}">
                <a16:creationId xmlns:a16="http://schemas.microsoft.com/office/drawing/2014/main" id="{0D342711-F221-493E-81EA-1C53DC95E1E2}"/>
              </a:ext>
            </a:extLst>
          </p:cNvPr>
          <p:cNvCxnSpPr>
            <a:cxnSpLocks noChangeShapeType="1"/>
            <a:stCxn id="12" idx="2"/>
            <a:endCxn id="18" idx="0"/>
          </p:cNvCxnSpPr>
          <p:nvPr/>
        </p:nvCxnSpPr>
        <p:spPr bwMode="auto">
          <a:xfrm>
            <a:off x="4541838" y="3860800"/>
            <a:ext cx="1727200" cy="24765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itre 1">
            <a:extLst>
              <a:ext uri="{FF2B5EF4-FFF2-40B4-BE49-F238E27FC236}">
                <a16:creationId xmlns:a16="http://schemas.microsoft.com/office/drawing/2014/main" id="{E364E2DE-98AD-4A48-B482-E9A0755CC131}"/>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0A9872ED-C18A-4917-86B0-F9AD107B9CD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0299693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124</a:t>
            </a:fld>
            <a:endParaRPr lang="fr-FR" altLang="fr-FR" sz="1200">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54D41DC6-7700-416A-9693-6C492325CDA5}"/>
              </a:ext>
            </a:extLst>
          </p:cNvPr>
          <p:cNvSpPr txBox="1">
            <a:spLocks/>
          </p:cNvSpPr>
          <p:nvPr/>
        </p:nvSpPr>
        <p:spPr bwMode="auto">
          <a:xfrm>
            <a:off x="386040" y="1556792"/>
            <a:ext cx="87280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lphaLcPeriod"/>
            </a:pPr>
            <a:r>
              <a:rPr lang="fr-FR" altLang="fr-FR" sz="2000" dirty="0">
                <a:latin typeface="Trebuchet MS" panose="020B0603020202020204" pitchFamily="34" charset="0"/>
              </a:rPr>
              <a:t>Définition d’un Framework</a:t>
            </a:r>
          </a:p>
          <a:p>
            <a:pPr eaLnBrk="1" hangingPunct="1">
              <a:buFontTx/>
              <a:buAutoNum type="alphaLcPeriod"/>
            </a:pPr>
            <a:r>
              <a:rPr lang="fr-FR" altLang="fr-FR" sz="2000" dirty="0">
                <a:latin typeface="Trebuchet MS" panose="020B0603020202020204" pitchFamily="34" charset="0"/>
              </a:rPr>
              <a:t>Externalisation des objets</a:t>
            </a:r>
          </a:p>
          <a:p>
            <a:pPr eaLnBrk="1" hangingPunct="1">
              <a:buFontTx/>
              <a:buAutoNum type="alphaLcPeriod"/>
            </a:pPr>
            <a:r>
              <a:rPr lang="fr-FR" altLang="fr-FR" sz="2000" dirty="0">
                <a:latin typeface="Trebuchet MS" panose="020B0603020202020204" pitchFamily="34" charset="0"/>
              </a:rPr>
              <a:t>Développement de composants génériques</a:t>
            </a:r>
          </a:p>
          <a:p>
            <a:pPr eaLnBrk="1" hangingPunct="1">
              <a:buFontTx/>
              <a:buAutoNum type="alphaLcPeriod"/>
            </a:pPr>
            <a:r>
              <a:rPr lang="fr-FR" altLang="fr-FR" sz="2000" dirty="0">
                <a:latin typeface="Trebuchet MS" panose="020B0603020202020204" pitchFamily="34" charset="0"/>
              </a:rPr>
              <a:t>Externalisation des données et la gestion de données intelligentes</a:t>
            </a:r>
          </a:p>
          <a:p>
            <a:pPr eaLnBrk="1" hangingPunct="1">
              <a:buFontTx/>
              <a:buAutoNum type="alphaLcPeriod"/>
            </a:pPr>
            <a:r>
              <a:rPr lang="fr-FR" altLang="fr-FR" sz="2000" dirty="0">
                <a:latin typeface="Trebuchet MS" panose="020B0603020202020204" pitchFamily="34" charset="0"/>
              </a:rPr>
              <a:t>La mise en place de librairies de fonctions</a:t>
            </a:r>
          </a:p>
          <a:p>
            <a:pPr eaLnBrk="1" hangingPunct="1">
              <a:buFontTx/>
              <a:buAutoNum type="alphaLcPeriod"/>
            </a:pPr>
            <a:r>
              <a:rPr lang="fr-FR" altLang="fr-FR" sz="2000" dirty="0">
                <a:latin typeface="Trebuchet MS" panose="020B0603020202020204" pitchFamily="34" charset="0"/>
              </a:rPr>
              <a:t>Paramétrage par défaut</a:t>
            </a:r>
          </a:p>
          <a:p>
            <a:pPr eaLnBrk="1" hangingPunct="1">
              <a:buFontTx/>
              <a:buAutoNum type="alphaLcPeriod"/>
            </a:pPr>
            <a:r>
              <a:rPr lang="fr-FR" altLang="fr-FR" sz="2000" dirty="0">
                <a:latin typeface="Trebuchet MS" panose="020B0603020202020204" pitchFamily="34" charset="0"/>
              </a:rPr>
              <a:t>Mise en place de solution de contournement</a:t>
            </a:r>
          </a:p>
          <a:p>
            <a:pPr eaLnBrk="1" hangingPunct="1">
              <a:buFontTx/>
              <a:buAutoNum type="alphaLcPeriod"/>
            </a:pPr>
            <a:r>
              <a:rPr lang="fr-FR" altLang="fr-FR" sz="2000" dirty="0">
                <a:latin typeface="Trebuchet MS" panose="020B0603020202020204" pitchFamily="34" charset="0"/>
              </a:rPr>
              <a:t>Mise en place de solution de robustesse</a:t>
            </a:r>
          </a:p>
          <a:p>
            <a:pPr eaLnBrk="1" hangingPunct="1">
              <a:buFontTx/>
              <a:buAutoNum type="alphaLcPeriod"/>
            </a:pPr>
            <a:r>
              <a:rPr lang="fr-FR" altLang="fr-FR" sz="2000" dirty="0">
                <a:latin typeface="Trebuchet MS" panose="020B0603020202020204" pitchFamily="34" charset="0"/>
              </a:rPr>
              <a:t>Intégration du Framework</a:t>
            </a:r>
          </a:p>
          <a:p>
            <a:pPr eaLnBrk="1" hangingPunct="1">
              <a:buFontTx/>
              <a:buAutoNum type="alphaLcPeriod"/>
            </a:pPr>
            <a:r>
              <a:rPr lang="fr-FR" altLang="fr-FR" sz="2000" dirty="0">
                <a:latin typeface="Trebuchet MS" panose="020B0603020202020204" pitchFamily="34" charset="0"/>
              </a:rPr>
              <a:t>Pilotage de l’exécution des tests</a:t>
            </a:r>
          </a:p>
          <a:p>
            <a:pPr eaLnBrk="1" hangingPunct="1"/>
            <a:endParaRPr lang="fr-FR" altLang="fr-FR" sz="2000" b="1" dirty="0">
              <a:solidFill>
                <a:srgbClr val="4BACC6"/>
              </a:solidFill>
              <a:latin typeface="Trebuchet MS" panose="020B0603020202020204" pitchFamily="34" charset="0"/>
            </a:endParaRPr>
          </a:p>
          <a:p>
            <a:pPr eaLnBrk="1" hangingPunct="1"/>
            <a:br>
              <a:rPr lang="fr-FR" altLang="fr-FR" sz="2000" b="1" dirty="0">
                <a:solidFill>
                  <a:srgbClr val="F99400"/>
                </a:solidFill>
                <a:latin typeface="Trebuchet MS" panose="020B0603020202020204" pitchFamily="34" charset="0"/>
              </a:rPr>
            </a:br>
            <a:endParaRPr lang="fr-FR" altLang="fr-FR" sz="2000" b="1" dirty="0">
              <a:solidFill>
                <a:srgbClr val="F99400"/>
              </a:solidFill>
              <a:latin typeface="Trebuchet MS" panose="020B0603020202020204" pitchFamily="34" charset="0"/>
            </a:endParaRPr>
          </a:p>
        </p:txBody>
      </p:sp>
      <p:sp>
        <p:nvSpPr>
          <p:cNvPr id="5" name="Titre 1">
            <a:extLst>
              <a:ext uri="{FF2B5EF4-FFF2-40B4-BE49-F238E27FC236}">
                <a16:creationId xmlns:a16="http://schemas.microsoft.com/office/drawing/2014/main" id="{03F04A0D-0DC1-400B-ABBB-EEB7149D65E2}"/>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3. Framework: Keyword </a:t>
            </a:r>
            <a:r>
              <a:rPr lang="fr-FR" dirty="0" err="1"/>
              <a:t>driven</a:t>
            </a:r>
            <a:endParaRPr lang="fr-FR" dirty="0"/>
          </a:p>
        </p:txBody>
      </p:sp>
      <p:sp>
        <p:nvSpPr>
          <p:cNvPr id="2" name="Espace réservé du pied de page 1">
            <a:extLst>
              <a:ext uri="{FF2B5EF4-FFF2-40B4-BE49-F238E27FC236}">
                <a16:creationId xmlns:a16="http://schemas.microsoft.com/office/drawing/2014/main" id="{BA63F342-8595-4683-944D-C7BAFDFF3CF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42234627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A31926-69CF-40FA-BD77-439BC80BC2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3DCA1F-6B62-4C04-A422-DB55B6C8D90B}"/>
              </a:ext>
            </a:extLst>
          </p:cNvPr>
          <p:cNvSpPr>
            <a:spLocks noGrp="1"/>
          </p:cNvSpPr>
          <p:nvPr>
            <p:ph sz="half" idx="1"/>
          </p:nvPr>
        </p:nvSpPr>
        <p:spPr/>
        <p:txBody>
          <a:bodyPr/>
          <a:lstStyle/>
          <a:p>
            <a:endParaRPr lang="fr-FR"/>
          </a:p>
        </p:txBody>
      </p:sp>
      <p:sp>
        <p:nvSpPr>
          <p:cNvPr id="4" name="Espace réservé du contenu 3">
            <a:extLst>
              <a:ext uri="{FF2B5EF4-FFF2-40B4-BE49-F238E27FC236}">
                <a16:creationId xmlns:a16="http://schemas.microsoft.com/office/drawing/2014/main" id="{AFBA651D-9996-4AE9-ABEC-BAA515409E3E}"/>
              </a:ext>
            </a:extLst>
          </p:cNvPr>
          <p:cNvSpPr>
            <a:spLocks noGrp="1"/>
          </p:cNvSpPr>
          <p:nvPr>
            <p:ph sz="half" idx="2"/>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D3A0BEF-347F-4F01-B689-672E68FA1F68}"/>
              </a:ext>
            </a:extLst>
          </p:cNvPr>
          <p:cNvSpPr>
            <a:spLocks noGrp="1"/>
          </p:cNvSpPr>
          <p:nvPr>
            <p:ph type="sldNum" sz="quarter" idx="12"/>
          </p:nvPr>
        </p:nvSpPr>
        <p:spPr/>
        <p:txBody>
          <a:bodyPr/>
          <a:lstStyle/>
          <a:p>
            <a:fld id="{8140ABC8-A3E6-4B41-970B-2DED10D3C86F}" type="slidenum">
              <a:rPr lang="fr-FR" smtClean="0"/>
              <a:t>125</a:t>
            </a:fld>
            <a:endParaRPr lang="fr-FR"/>
          </a:p>
        </p:txBody>
      </p:sp>
      <p:pic>
        <p:nvPicPr>
          <p:cNvPr id="17410" name="Picture 2" descr="Résultat de recherche d'images pour &quot;question&quot;">
            <a:extLst>
              <a:ext uri="{FF2B5EF4-FFF2-40B4-BE49-F238E27FC236}">
                <a16:creationId xmlns:a16="http://schemas.microsoft.com/office/drawing/2014/main" id="{D8712B70-F0E6-4CDA-B15C-406EC2F5E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570" y="1600200"/>
            <a:ext cx="4995930" cy="2970089"/>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a:extLst>
              <a:ext uri="{FF2B5EF4-FFF2-40B4-BE49-F238E27FC236}">
                <a16:creationId xmlns:a16="http://schemas.microsoft.com/office/drawing/2014/main" id="{456202D7-316C-4FA1-B328-980B5509F19C}"/>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132748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A31926-69CF-40FA-BD77-439BC80BC27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D3DCA1F-6B62-4C04-A422-DB55B6C8D90B}"/>
              </a:ext>
            </a:extLst>
          </p:cNvPr>
          <p:cNvSpPr>
            <a:spLocks noGrp="1"/>
          </p:cNvSpPr>
          <p:nvPr>
            <p:ph sz="half" idx="1"/>
          </p:nvPr>
        </p:nvSpPr>
        <p:spPr/>
        <p:txBody>
          <a:bodyPr/>
          <a:lstStyle/>
          <a:p>
            <a:endParaRPr lang="fr-FR"/>
          </a:p>
        </p:txBody>
      </p:sp>
      <p:sp>
        <p:nvSpPr>
          <p:cNvPr id="4" name="Espace réservé du contenu 3">
            <a:extLst>
              <a:ext uri="{FF2B5EF4-FFF2-40B4-BE49-F238E27FC236}">
                <a16:creationId xmlns:a16="http://schemas.microsoft.com/office/drawing/2014/main" id="{AFBA651D-9996-4AE9-ABEC-BAA515409E3E}"/>
              </a:ext>
            </a:extLst>
          </p:cNvPr>
          <p:cNvSpPr>
            <a:spLocks noGrp="1"/>
          </p:cNvSpPr>
          <p:nvPr>
            <p:ph sz="half" idx="2"/>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D3A0BEF-347F-4F01-B689-672E68FA1F68}"/>
              </a:ext>
            </a:extLst>
          </p:cNvPr>
          <p:cNvSpPr>
            <a:spLocks noGrp="1"/>
          </p:cNvSpPr>
          <p:nvPr>
            <p:ph type="sldNum" sz="quarter" idx="12"/>
          </p:nvPr>
        </p:nvSpPr>
        <p:spPr/>
        <p:txBody>
          <a:bodyPr/>
          <a:lstStyle/>
          <a:p>
            <a:fld id="{8140ABC8-A3E6-4B41-970B-2DED10D3C86F}" type="slidenum">
              <a:rPr lang="fr-FR" smtClean="0"/>
              <a:t>126</a:t>
            </a:fld>
            <a:endParaRPr lang="fr-FR"/>
          </a:p>
        </p:txBody>
      </p:sp>
      <p:pic>
        <p:nvPicPr>
          <p:cNvPr id="18434" name="Picture 2" descr="Résultat de recherche d'images pour &quot;Merci&quot;">
            <a:extLst>
              <a:ext uri="{FF2B5EF4-FFF2-40B4-BE49-F238E27FC236}">
                <a16:creationId xmlns:a16="http://schemas.microsoft.com/office/drawing/2014/main" id="{EBDC0E5F-1EC1-4CD2-A8CF-CDD9C8B19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136" y="2207226"/>
            <a:ext cx="4406173" cy="340398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7">
            <a:extLst>
              <a:ext uri="{FF2B5EF4-FFF2-40B4-BE49-F238E27FC236}">
                <a16:creationId xmlns:a16="http://schemas.microsoft.com/office/drawing/2014/main" id="{6B2148ED-DC33-47A6-98A3-8571F9135A2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52297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Spécification d’un script</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13</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10" name="Rectangle à coins arrondis 1">
            <a:extLst>
              <a:ext uri="{FF2B5EF4-FFF2-40B4-BE49-F238E27FC236}">
                <a16:creationId xmlns:a16="http://schemas.microsoft.com/office/drawing/2014/main" id="{9BF18C80-A849-46BD-8518-2D000A012244}"/>
              </a:ext>
            </a:extLst>
          </p:cNvPr>
          <p:cNvSpPr/>
          <p:nvPr/>
        </p:nvSpPr>
        <p:spPr>
          <a:xfrm>
            <a:off x="4337567" y="2731889"/>
            <a:ext cx="1712912" cy="1439862"/>
          </a:xfrm>
          <a:prstGeom prst="roundRect">
            <a:avLst/>
          </a:prstGeom>
          <a:solidFill>
            <a:srgbClr val="FF8C00"/>
          </a:solidFill>
          <a:ln w="25400" cap="flat" cmpd="sng" algn="ctr">
            <a:solidFill>
              <a:srgbClr val="FF8C00">
                <a:shade val="50000"/>
              </a:srgbClr>
            </a:solidFill>
            <a:prstDash val="solid"/>
          </a:ln>
          <a:effectLst/>
        </p:spPr>
        <p:txBody>
          <a:bodyPr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sz="1600" b="1" i="0" u="none" strike="noStrike" kern="0" cap="none" spc="0" normalizeH="0" baseline="0" noProof="0" dirty="0">
                <a:ln>
                  <a:noFill/>
                </a:ln>
                <a:effectLst/>
                <a:uLnTx/>
                <a:uFillTx/>
                <a:latin typeface="Arial"/>
                <a:ea typeface="+mn-ea"/>
                <a:cs typeface="Arial"/>
              </a:rPr>
              <a:t>Scénario</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étape 1</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étape 2</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a:t>
            </a:r>
          </a:p>
          <a:p>
            <a:pPr marL="285750" marR="0" lvl="0" indent="-285750" defTabSz="91440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600" b="0" i="0" u="none" strike="noStrike" kern="0" cap="none" spc="0" normalizeH="0" baseline="0" noProof="0" dirty="0">
                <a:ln>
                  <a:noFill/>
                </a:ln>
                <a:effectLst/>
                <a:uLnTx/>
                <a:uFillTx/>
                <a:latin typeface="Arial"/>
                <a:ea typeface="+mn-ea"/>
                <a:cs typeface="Arial"/>
              </a:rPr>
              <a:t>….</a:t>
            </a:r>
          </a:p>
        </p:txBody>
      </p:sp>
      <p:cxnSp>
        <p:nvCxnSpPr>
          <p:cNvPr id="11" name="Connecteur droit avec flèche 10">
            <a:extLst>
              <a:ext uri="{FF2B5EF4-FFF2-40B4-BE49-F238E27FC236}">
                <a16:creationId xmlns:a16="http://schemas.microsoft.com/office/drawing/2014/main" id="{9B875280-C822-4938-86FB-15C9AD1E433C}"/>
              </a:ext>
            </a:extLst>
          </p:cNvPr>
          <p:cNvCxnSpPr/>
          <p:nvPr/>
        </p:nvCxnSpPr>
        <p:spPr>
          <a:xfrm>
            <a:off x="3056454" y="3158926"/>
            <a:ext cx="1193800"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2" name="Connecteur droit avec flèche 11">
            <a:extLst>
              <a:ext uri="{FF2B5EF4-FFF2-40B4-BE49-F238E27FC236}">
                <a16:creationId xmlns:a16="http://schemas.microsoft.com/office/drawing/2014/main" id="{DF39C338-CC08-4B33-B5A0-914170B901A8}"/>
              </a:ext>
            </a:extLst>
          </p:cNvPr>
          <p:cNvCxnSpPr/>
          <p:nvPr/>
        </p:nvCxnSpPr>
        <p:spPr>
          <a:xfrm>
            <a:off x="3056454" y="3447851"/>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3" name="Connecteur droit avec flèche 12">
            <a:extLst>
              <a:ext uri="{FF2B5EF4-FFF2-40B4-BE49-F238E27FC236}">
                <a16:creationId xmlns:a16="http://schemas.microsoft.com/office/drawing/2014/main" id="{C52E544C-CC8A-4675-B331-11B423E06C11}"/>
              </a:ext>
            </a:extLst>
          </p:cNvPr>
          <p:cNvCxnSpPr/>
          <p:nvPr/>
        </p:nvCxnSpPr>
        <p:spPr>
          <a:xfrm>
            <a:off x="3056454" y="3735189"/>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4" name="Connecteur droit avec flèche 13">
            <a:extLst>
              <a:ext uri="{FF2B5EF4-FFF2-40B4-BE49-F238E27FC236}">
                <a16:creationId xmlns:a16="http://schemas.microsoft.com/office/drawing/2014/main" id="{4583A7F5-88EF-48C7-B28D-E580F54C5BB0}"/>
              </a:ext>
            </a:extLst>
          </p:cNvPr>
          <p:cNvCxnSpPr/>
          <p:nvPr/>
        </p:nvCxnSpPr>
        <p:spPr>
          <a:xfrm>
            <a:off x="6244154" y="3158926"/>
            <a:ext cx="1193800"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5" name="Connecteur droit avec flèche 14">
            <a:extLst>
              <a:ext uri="{FF2B5EF4-FFF2-40B4-BE49-F238E27FC236}">
                <a16:creationId xmlns:a16="http://schemas.microsoft.com/office/drawing/2014/main" id="{9E2FC953-4FD0-4DFC-ACE6-21A4E09E7501}"/>
              </a:ext>
            </a:extLst>
          </p:cNvPr>
          <p:cNvCxnSpPr/>
          <p:nvPr/>
        </p:nvCxnSpPr>
        <p:spPr>
          <a:xfrm>
            <a:off x="6244154" y="3447851"/>
            <a:ext cx="1223963" cy="0"/>
          </a:xfrm>
          <a:prstGeom prst="straightConnector1">
            <a:avLst/>
          </a:prstGeom>
          <a:noFill/>
          <a:ln w="22225" cap="flat" cmpd="sng" algn="ctr">
            <a:solidFill>
              <a:srgbClr val="FF8C00">
                <a:shade val="95000"/>
                <a:satMod val="105000"/>
              </a:srgbClr>
            </a:solidFill>
            <a:prstDash val="solid"/>
            <a:tailEnd type="arrow"/>
          </a:ln>
          <a:effectLst/>
        </p:spPr>
      </p:cxnSp>
      <p:cxnSp>
        <p:nvCxnSpPr>
          <p:cNvPr id="16" name="Connecteur droit avec flèche 15">
            <a:extLst>
              <a:ext uri="{FF2B5EF4-FFF2-40B4-BE49-F238E27FC236}">
                <a16:creationId xmlns:a16="http://schemas.microsoft.com/office/drawing/2014/main" id="{8521BCCD-20AB-41F1-A150-74F1468910F8}"/>
              </a:ext>
            </a:extLst>
          </p:cNvPr>
          <p:cNvCxnSpPr/>
          <p:nvPr/>
        </p:nvCxnSpPr>
        <p:spPr>
          <a:xfrm>
            <a:off x="6244154" y="3735189"/>
            <a:ext cx="1223963" cy="0"/>
          </a:xfrm>
          <a:prstGeom prst="straightConnector1">
            <a:avLst/>
          </a:prstGeom>
          <a:noFill/>
          <a:ln w="22225" cap="flat" cmpd="sng" algn="ctr">
            <a:solidFill>
              <a:srgbClr val="FF8C00">
                <a:shade val="95000"/>
                <a:satMod val="105000"/>
              </a:srgbClr>
            </a:solidFill>
            <a:prstDash val="solid"/>
            <a:tailEnd type="arrow"/>
          </a:ln>
          <a:effectLst/>
        </p:spPr>
      </p:cxnSp>
      <p:sp>
        <p:nvSpPr>
          <p:cNvPr id="17" name="Rectangle 13">
            <a:extLst>
              <a:ext uri="{FF2B5EF4-FFF2-40B4-BE49-F238E27FC236}">
                <a16:creationId xmlns:a16="http://schemas.microsoft.com/office/drawing/2014/main" id="{2F2CE4C0-2D6A-4AF5-AB61-40B11ED2E748}"/>
              </a:ext>
            </a:extLst>
          </p:cNvPr>
          <p:cNvSpPr>
            <a:spLocks noChangeArrowheads="1"/>
          </p:cNvSpPr>
          <p:nvPr/>
        </p:nvSpPr>
        <p:spPr bwMode="auto">
          <a:xfrm>
            <a:off x="2097604" y="3897114"/>
            <a:ext cx="17049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fr-FR" altLang="fr-FR"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Données en entrée</a:t>
            </a:r>
          </a:p>
          <a:p>
            <a:pPr marL="0" marR="0" lvl="0" indent="0" defTabSz="914400" eaLnBrk="1" fontAlgn="base" latinLnBrk="0" hangingPunct="1">
              <a:lnSpc>
                <a:spcPct val="100000"/>
              </a:lnSpc>
              <a:spcBef>
                <a:spcPct val="0"/>
              </a:spcBef>
              <a:spcAft>
                <a:spcPct val="0"/>
              </a:spcAft>
              <a:buClrTx/>
              <a:buSzTx/>
              <a:buFontTx/>
              <a:buNone/>
              <a:tabLst/>
              <a:defRPr/>
            </a:pPr>
            <a:r>
              <a:rPr kumimoji="0" lang="fr-FR" altLang="fr-FR" sz="1400" b="0" i="0" u="none" strike="noStrike" kern="0" cap="none" spc="0" normalizeH="0" baseline="0" noProof="0" dirty="0">
                <a:ln>
                  <a:noFill/>
                </a:ln>
                <a:effectLst/>
                <a:uLnTx/>
                <a:uFillTx/>
                <a:latin typeface="Arial" panose="020B0604020202020204" pitchFamily="34" charset="0"/>
                <a:cs typeface="Arial" panose="020B0604020202020204" pitchFamily="34" charset="0"/>
              </a:rPr>
              <a:t>Conditions initiales</a:t>
            </a:r>
          </a:p>
        </p:txBody>
      </p:sp>
      <p:sp>
        <p:nvSpPr>
          <p:cNvPr id="18" name="Rectangle 16">
            <a:extLst>
              <a:ext uri="{FF2B5EF4-FFF2-40B4-BE49-F238E27FC236}">
                <a16:creationId xmlns:a16="http://schemas.microsoft.com/office/drawing/2014/main" id="{14BA3D07-0789-4E7E-A52A-FF07554451D2}"/>
              </a:ext>
            </a:extLst>
          </p:cNvPr>
          <p:cNvSpPr>
            <a:spLocks noChangeArrowheads="1"/>
          </p:cNvSpPr>
          <p:nvPr/>
        </p:nvSpPr>
        <p:spPr bwMode="auto">
          <a:xfrm>
            <a:off x="6244154" y="4005064"/>
            <a:ext cx="16367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fr-FR" altLang="fr-FR" sz="1400" kern="0" dirty="0"/>
              <a:t>Données en sortie</a:t>
            </a:r>
          </a:p>
          <a:p>
            <a:pPr fontAlgn="base">
              <a:spcBef>
                <a:spcPct val="0"/>
              </a:spcBef>
              <a:spcAft>
                <a:spcPct val="0"/>
              </a:spcAft>
            </a:pPr>
            <a:r>
              <a:rPr lang="fr-FR" altLang="fr-FR" sz="1400" kern="0" dirty="0"/>
              <a:t>Points de contrôle</a:t>
            </a:r>
          </a:p>
        </p:txBody>
      </p:sp>
      <p:sp>
        <p:nvSpPr>
          <p:cNvPr id="4" name="Rectangle : coins arrondis 3">
            <a:extLst>
              <a:ext uri="{FF2B5EF4-FFF2-40B4-BE49-F238E27FC236}">
                <a16:creationId xmlns:a16="http://schemas.microsoft.com/office/drawing/2014/main" id="{C4325173-9294-4D97-B11A-FB1F59245E51}"/>
              </a:ext>
            </a:extLst>
          </p:cNvPr>
          <p:cNvSpPr/>
          <p:nvPr/>
        </p:nvSpPr>
        <p:spPr>
          <a:xfrm>
            <a:off x="194370" y="3429000"/>
            <a:ext cx="1512168" cy="2304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Préparation</a:t>
            </a:r>
          </a:p>
          <a:p>
            <a:r>
              <a:rPr lang="fr-FR" sz="1200" dirty="0"/>
              <a:t>Environnement</a:t>
            </a:r>
          </a:p>
          <a:p>
            <a:r>
              <a:rPr lang="fr-FR" sz="1200" dirty="0"/>
              <a:t>Données</a:t>
            </a:r>
          </a:p>
          <a:p>
            <a:r>
              <a:rPr lang="fr-FR" sz="1200" dirty="0"/>
              <a:t>Paramétrage</a:t>
            </a:r>
          </a:p>
          <a:p>
            <a:r>
              <a:rPr lang="fr-FR" sz="1200" dirty="0"/>
              <a:t>Conditions initiales</a:t>
            </a:r>
          </a:p>
        </p:txBody>
      </p:sp>
      <p:sp>
        <p:nvSpPr>
          <p:cNvPr id="19" name="Rectangle : coins arrondis 18">
            <a:extLst>
              <a:ext uri="{FF2B5EF4-FFF2-40B4-BE49-F238E27FC236}">
                <a16:creationId xmlns:a16="http://schemas.microsoft.com/office/drawing/2014/main" id="{6514267B-18F4-40E7-863C-035DE011043E}"/>
              </a:ext>
            </a:extLst>
          </p:cNvPr>
          <p:cNvSpPr/>
          <p:nvPr/>
        </p:nvSpPr>
        <p:spPr>
          <a:xfrm>
            <a:off x="3746223" y="4837067"/>
            <a:ext cx="2895600" cy="1047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Enregistrement du scénario</a:t>
            </a:r>
          </a:p>
          <a:p>
            <a:r>
              <a:rPr lang="fr-FR" sz="1200" dirty="0"/>
              <a:t>Enregistrer les actions utilisateur</a:t>
            </a:r>
          </a:p>
          <a:p>
            <a:r>
              <a:rPr lang="fr-FR" sz="1200" dirty="0"/>
              <a:t> Insérer les points de contrôle</a:t>
            </a:r>
          </a:p>
          <a:p>
            <a:r>
              <a:rPr lang="fr-FR" sz="1200" dirty="0"/>
              <a:t>Rejouer le scénario</a:t>
            </a:r>
          </a:p>
        </p:txBody>
      </p:sp>
      <p:pic>
        <p:nvPicPr>
          <p:cNvPr id="20" name="Picture 9" descr="C:\Users\chmarguerite\AppData\Local\Microsoft\Windows\INetCache\IE\SLD6G7DV\Movie-Camera-13492-large[1].png">
            <a:extLst>
              <a:ext uri="{FF2B5EF4-FFF2-40B4-BE49-F238E27FC236}">
                <a16:creationId xmlns:a16="http://schemas.microsoft.com/office/drawing/2014/main" id="{74802AEF-0C05-4B68-8EAE-390D4B524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979" y="5275530"/>
            <a:ext cx="470862" cy="485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004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Améliorer le script</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14</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21" name="Picture 5" descr="C:\Users\chmarguerite\AppData\Local\Microsoft\Windows\INetCache\IE\0BODCXSB\popeye[1].jpg">
            <a:extLst>
              <a:ext uri="{FF2B5EF4-FFF2-40B4-BE49-F238E27FC236}">
                <a16:creationId xmlns:a16="http://schemas.microsoft.com/office/drawing/2014/main" id="{8E915EEC-7403-4CBD-B0FD-31A7BFD28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939668"/>
            <a:ext cx="3138487"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55C3DB29-DAED-4C7D-86DF-41CFA8E800EA}"/>
              </a:ext>
            </a:extLst>
          </p:cNvPr>
          <p:cNvSpPr/>
          <p:nvPr/>
        </p:nvSpPr>
        <p:spPr>
          <a:xfrm>
            <a:off x="3551548" y="3356992"/>
            <a:ext cx="8136904" cy="1477328"/>
          </a:xfrm>
          <a:prstGeom prst="rect">
            <a:avLst/>
          </a:prstGeom>
        </p:spPr>
        <p:txBody>
          <a:bodyPr wrap="square">
            <a:spAutoFit/>
          </a:bodyPr>
          <a:lstStyle/>
          <a:p>
            <a:pPr marL="285750" indent="-285750">
              <a:buFont typeface="Arial" panose="020B0604020202020204" pitchFamily="34" charset="0"/>
              <a:buChar char="•"/>
            </a:pPr>
            <a:r>
              <a:rPr lang="fr-FR" dirty="0"/>
              <a:t> Résoudre les problèmes synchronisation</a:t>
            </a:r>
          </a:p>
          <a:p>
            <a:pPr marL="285750" indent="-285750">
              <a:buFont typeface="Arial" panose="020B0604020202020204" pitchFamily="34" charset="0"/>
              <a:buChar char="•"/>
            </a:pPr>
            <a:r>
              <a:rPr lang="fr-FR" dirty="0"/>
              <a:t> Paramétrer les données en entrée et sortie</a:t>
            </a:r>
          </a:p>
          <a:p>
            <a:pPr marL="285750" indent="-285750">
              <a:buFont typeface="Arial" panose="020B0604020202020204" pitchFamily="34" charset="0"/>
              <a:buChar char="•"/>
            </a:pPr>
            <a:r>
              <a:rPr lang="fr-FR" dirty="0"/>
              <a:t> Insérer des points de contrôle complexes</a:t>
            </a:r>
          </a:p>
          <a:p>
            <a:pPr marL="285750" indent="-285750">
              <a:buFont typeface="Arial" panose="020B0604020202020204" pitchFamily="34" charset="0"/>
              <a:buChar char="•"/>
            </a:pPr>
            <a:r>
              <a:rPr lang="fr-FR" dirty="0"/>
              <a:t> Utiliser si besoin des fonctions utilisateurs</a:t>
            </a:r>
          </a:p>
          <a:p>
            <a:pPr marL="285750" indent="-285750">
              <a:buFont typeface="Arial" panose="020B0604020202020204" pitchFamily="34" charset="0"/>
              <a:buChar char="•"/>
            </a:pPr>
            <a:r>
              <a:rPr lang="fr-FR" dirty="0"/>
              <a:t> Insérer des scénarii de reprise</a:t>
            </a:r>
          </a:p>
        </p:txBody>
      </p:sp>
    </p:spTree>
    <p:extLst>
      <p:ext uri="{BB962C8B-B14F-4D97-AF65-F5344CB8AC3E}">
        <p14:creationId xmlns:p14="http://schemas.microsoft.com/office/powerpoint/2010/main" val="2338894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Exploiter le script dans une usine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15</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22" name="Rectangle 21">
            <a:extLst>
              <a:ext uri="{FF2B5EF4-FFF2-40B4-BE49-F238E27FC236}">
                <a16:creationId xmlns:a16="http://schemas.microsoft.com/office/drawing/2014/main" id="{55C3DB29-DAED-4C7D-86DF-41CFA8E800EA}"/>
              </a:ext>
            </a:extLst>
          </p:cNvPr>
          <p:cNvSpPr/>
          <p:nvPr/>
        </p:nvSpPr>
        <p:spPr>
          <a:xfrm>
            <a:off x="2915816" y="3103800"/>
            <a:ext cx="5400600" cy="923330"/>
          </a:xfrm>
          <a:prstGeom prst="rect">
            <a:avLst/>
          </a:prstGeom>
        </p:spPr>
        <p:txBody>
          <a:bodyPr wrap="square">
            <a:spAutoFit/>
          </a:bodyPr>
          <a:lstStyle/>
          <a:p>
            <a:pPr marL="285750" indent="-285750">
              <a:buFont typeface="Arial" panose="020B0604020202020204" pitchFamily="34" charset="0"/>
              <a:buChar char="•"/>
            </a:pPr>
            <a:r>
              <a:rPr lang="fr-FR" dirty="0"/>
              <a:t> Intégrer le script dans les scénarios existants</a:t>
            </a:r>
          </a:p>
          <a:p>
            <a:pPr marL="285750" indent="-285750">
              <a:buFont typeface="Arial" panose="020B0604020202020204" pitchFamily="34" charset="0"/>
              <a:buChar char="•"/>
            </a:pPr>
            <a:r>
              <a:rPr lang="fr-FR" dirty="0"/>
              <a:t> Finaliser l’utilisation du </a:t>
            </a:r>
            <a:r>
              <a:rPr lang="fr-FR" dirty="0" err="1"/>
              <a:t>framework</a:t>
            </a:r>
            <a:r>
              <a:rPr lang="fr-FR" dirty="0"/>
              <a:t> si nécessaire</a:t>
            </a:r>
          </a:p>
          <a:p>
            <a:pPr marL="285750" indent="-285750">
              <a:buFont typeface="Arial" panose="020B0604020202020204" pitchFamily="34" charset="0"/>
              <a:buChar char="•"/>
            </a:pPr>
            <a:r>
              <a:rPr lang="fr-FR" dirty="0"/>
              <a:t> Compléter la documentation du référentiel</a:t>
            </a:r>
          </a:p>
        </p:txBody>
      </p:sp>
      <p:pic>
        <p:nvPicPr>
          <p:cNvPr id="10" name="Picture 6" descr="C:\Users\chmarguerite\AppData\Local\Microsoft\Windows\INetCache\IE\SLD6G7DV\puzzle[1].jpg">
            <a:extLst>
              <a:ext uri="{FF2B5EF4-FFF2-40B4-BE49-F238E27FC236}">
                <a16:creationId xmlns:a16="http://schemas.microsoft.com/office/drawing/2014/main" id="{5D9E7872-A122-4167-8ED4-744E8E746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348880"/>
            <a:ext cx="2601913"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269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Outils d’automatisation des tests Web</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16</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9" name="Espace réservé du contenu 2">
            <a:extLst>
              <a:ext uri="{FF2B5EF4-FFF2-40B4-BE49-F238E27FC236}">
                <a16:creationId xmlns:a16="http://schemas.microsoft.com/office/drawing/2014/main" id="{BF1B7B3C-C5DA-49DB-8AAF-D58AFCC4FDFC}"/>
              </a:ext>
            </a:extLst>
          </p:cNvPr>
          <p:cNvSpPr txBox="1">
            <a:spLocks/>
          </p:cNvSpPr>
          <p:nvPr/>
        </p:nvSpPr>
        <p:spPr>
          <a:xfrm>
            <a:off x="344330" y="2191200"/>
            <a:ext cx="3961135" cy="4247802"/>
          </a:xfrm>
          <a:prstGeom prst="rect">
            <a:avLst/>
          </a:prstGeom>
          <a:ln>
            <a:solidFill>
              <a:schemeClr val="accent1"/>
            </a:solidFill>
          </a:ln>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a:solidFill>
                  <a:srgbClr val="000000"/>
                </a:solidFill>
                <a:latin typeface="Arial" panose="020B0604020202020204" pitchFamily="34" charset="0"/>
                <a:cs typeface="Arial" panose="020B0604020202020204" pitchFamily="34" charset="0"/>
              </a:rPr>
              <a:t>Open source:</a:t>
            </a:r>
          </a:p>
          <a:p>
            <a:pPr marL="0" indent="0" algn="just">
              <a:buFont typeface="Arial" panose="020B0604020202020204" pitchFamily="34" charset="0"/>
              <a:buNone/>
            </a:pPr>
            <a:endParaRPr lang="fr-FR" altLang="fr-FR" sz="1800" dirty="0">
              <a:solidFill>
                <a:srgbClr val="000000"/>
              </a:solidFill>
              <a:latin typeface="Arial" panose="020B0604020202020204" pitchFamily="34" charset="0"/>
              <a:cs typeface="Arial" panose="020B0604020202020204" pitchFamily="34" charset="0"/>
            </a:endParaRPr>
          </a:p>
        </p:txBody>
      </p:sp>
      <p:sp>
        <p:nvSpPr>
          <p:cNvPr id="11" name="Espace réservé du contenu 2">
            <a:extLst>
              <a:ext uri="{FF2B5EF4-FFF2-40B4-BE49-F238E27FC236}">
                <a16:creationId xmlns:a16="http://schemas.microsoft.com/office/drawing/2014/main" id="{C2895491-BC09-4B2B-ADAA-4F27185EB22E}"/>
              </a:ext>
            </a:extLst>
          </p:cNvPr>
          <p:cNvSpPr txBox="1">
            <a:spLocks/>
          </p:cNvSpPr>
          <p:nvPr/>
        </p:nvSpPr>
        <p:spPr bwMode="auto">
          <a:xfrm>
            <a:off x="4737513" y="2190530"/>
            <a:ext cx="3961135" cy="425216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b="1" dirty="0">
                <a:solidFill>
                  <a:srgbClr val="000000"/>
                </a:solidFill>
                <a:latin typeface="Arial" panose="020B0604020202020204" pitchFamily="34" charset="0"/>
                <a:cs typeface="Arial" panose="020B0604020202020204" pitchFamily="34" charset="0"/>
              </a:rPr>
              <a:t>Commercial:</a:t>
            </a:r>
          </a:p>
          <a:p>
            <a:pPr marL="0" indent="0" algn="just">
              <a:buFont typeface="Arial" panose="020B0604020202020204" pitchFamily="34" charset="0"/>
              <a:buNone/>
            </a:pPr>
            <a:endParaRPr lang="fr-FR" altLang="fr-FR" sz="1800" dirty="0">
              <a:solidFill>
                <a:srgbClr val="000000"/>
              </a:solidFill>
              <a:latin typeface="Arial" panose="020B0604020202020204" pitchFamily="34" charset="0"/>
              <a:cs typeface="Arial" panose="020B0604020202020204" pitchFamily="34" charset="0"/>
            </a:endParaRPr>
          </a:p>
        </p:txBody>
      </p:sp>
      <p:pic>
        <p:nvPicPr>
          <p:cNvPr id="12" name="Picture 2" descr="RÃ©sultat de recherche d'images pour &quot;selenium image&quot;">
            <a:extLst>
              <a:ext uri="{FF2B5EF4-FFF2-40B4-BE49-F238E27FC236}">
                <a16:creationId xmlns:a16="http://schemas.microsoft.com/office/drawing/2014/main" id="{D037292F-A3F4-4765-8CFE-798B1E8D24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80" t="14563" r="13086" b="13086"/>
          <a:stretch/>
        </p:blipFill>
        <p:spPr bwMode="auto">
          <a:xfrm>
            <a:off x="848907" y="3054626"/>
            <a:ext cx="864096" cy="784087"/>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B9633EDE-79FC-4F1A-82A8-247EFE56C8AC}"/>
              </a:ext>
            </a:extLst>
          </p:cNvPr>
          <p:cNvPicPr>
            <a:picLocks noChangeAspect="1"/>
          </p:cNvPicPr>
          <p:nvPr/>
        </p:nvPicPr>
        <p:blipFill>
          <a:blip r:embed="rId4"/>
          <a:stretch>
            <a:fillRect/>
          </a:stretch>
        </p:blipFill>
        <p:spPr>
          <a:xfrm>
            <a:off x="4881529" y="3054626"/>
            <a:ext cx="1576388" cy="723900"/>
          </a:xfrm>
          <a:prstGeom prst="rect">
            <a:avLst/>
          </a:prstGeom>
        </p:spPr>
      </p:pic>
      <p:pic>
        <p:nvPicPr>
          <p:cNvPr id="14" name="Image 13">
            <a:extLst>
              <a:ext uri="{FF2B5EF4-FFF2-40B4-BE49-F238E27FC236}">
                <a16:creationId xmlns:a16="http://schemas.microsoft.com/office/drawing/2014/main" id="{FD07D4C6-C63D-4A8B-A1AF-6B4B782453C0}"/>
              </a:ext>
            </a:extLst>
          </p:cNvPr>
          <p:cNvPicPr>
            <a:picLocks noChangeAspect="1"/>
          </p:cNvPicPr>
          <p:nvPr/>
        </p:nvPicPr>
        <p:blipFill>
          <a:blip r:embed="rId5"/>
          <a:stretch>
            <a:fillRect/>
          </a:stretch>
        </p:blipFill>
        <p:spPr>
          <a:xfrm>
            <a:off x="803113" y="4089014"/>
            <a:ext cx="1988244" cy="785273"/>
          </a:xfrm>
          <a:prstGeom prst="rect">
            <a:avLst/>
          </a:prstGeom>
        </p:spPr>
      </p:pic>
      <p:pic>
        <p:nvPicPr>
          <p:cNvPr id="15" name="Image 14">
            <a:extLst>
              <a:ext uri="{FF2B5EF4-FFF2-40B4-BE49-F238E27FC236}">
                <a16:creationId xmlns:a16="http://schemas.microsoft.com/office/drawing/2014/main" id="{D3CC864F-1679-4C65-83BE-83683B3E1B87}"/>
              </a:ext>
            </a:extLst>
          </p:cNvPr>
          <p:cNvPicPr>
            <a:picLocks noChangeAspect="1"/>
          </p:cNvPicPr>
          <p:nvPr/>
        </p:nvPicPr>
        <p:blipFill>
          <a:blip r:embed="rId6"/>
          <a:stretch>
            <a:fillRect/>
          </a:stretch>
        </p:blipFill>
        <p:spPr>
          <a:xfrm>
            <a:off x="4953537" y="4111557"/>
            <a:ext cx="2294954" cy="466379"/>
          </a:xfrm>
          <a:prstGeom prst="rect">
            <a:avLst/>
          </a:prstGeom>
        </p:spPr>
      </p:pic>
      <p:pic>
        <p:nvPicPr>
          <p:cNvPr id="16" name="Image 15">
            <a:extLst>
              <a:ext uri="{FF2B5EF4-FFF2-40B4-BE49-F238E27FC236}">
                <a16:creationId xmlns:a16="http://schemas.microsoft.com/office/drawing/2014/main" id="{91B4CFAA-F847-4B8D-AE37-CC3657335313}"/>
              </a:ext>
            </a:extLst>
          </p:cNvPr>
          <p:cNvPicPr>
            <a:picLocks noChangeAspect="1"/>
          </p:cNvPicPr>
          <p:nvPr/>
        </p:nvPicPr>
        <p:blipFill>
          <a:blip r:embed="rId7"/>
          <a:stretch>
            <a:fillRect/>
          </a:stretch>
        </p:blipFill>
        <p:spPr>
          <a:xfrm>
            <a:off x="5569520" y="4731182"/>
            <a:ext cx="1400241" cy="881633"/>
          </a:xfrm>
          <a:prstGeom prst="rect">
            <a:avLst/>
          </a:prstGeom>
        </p:spPr>
      </p:pic>
      <p:pic>
        <p:nvPicPr>
          <p:cNvPr id="17" name="Image 16">
            <a:extLst>
              <a:ext uri="{FF2B5EF4-FFF2-40B4-BE49-F238E27FC236}">
                <a16:creationId xmlns:a16="http://schemas.microsoft.com/office/drawing/2014/main" id="{1A62B20A-7242-499A-8C15-F7CB36CD8909}"/>
              </a:ext>
            </a:extLst>
          </p:cNvPr>
          <p:cNvPicPr>
            <a:picLocks noChangeAspect="1"/>
          </p:cNvPicPr>
          <p:nvPr/>
        </p:nvPicPr>
        <p:blipFill>
          <a:blip r:embed="rId8"/>
          <a:stretch>
            <a:fillRect/>
          </a:stretch>
        </p:blipFill>
        <p:spPr>
          <a:xfrm>
            <a:off x="803113" y="5174897"/>
            <a:ext cx="2082376" cy="1081234"/>
          </a:xfrm>
          <a:prstGeom prst="rect">
            <a:avLst/>
          </a:prstGeom>
        </p:spPr>
      </p:pic>
      <p:pic>
        <p:nvPicPr>
          <p:cNvPr id="18" name="Image 17">
            <a:extLst>
              <a:ext uri="{FF2B5EF4-FFF2-40B4-BE49-F238E27FC236}">
                <a16:creationId xmlns:a16="http://schemas.microsoft.com/office/drawing/2014/main" id="{00ED9C06-6DE6-4822-8597-9BB4482B2EDB}"/>
              </a:ext>
            </a:extLst>
          </p:cNvPr>
          <p:cNvPicPr>
            <a:picLocks noChangeAspect="1"/>
          </p:cNvPicPr>
          <p:nvPr/>
        </p:nvPicPr>
        <p:blipFill rotWithShape="1">
          <a:blip r:embed="rId9"/>
          <a:srcRect t="36560" b="36040"/>
          <a:stretch/>
        </p:blipFill>
        <p:spPr>
          <a:xfrm>
            <a:off x="3450914" y="5646379"/>
            <a:ext cx="2143125" cy="587206"/>
          </a:xfrm>
          <a:prstGeom prst="rect">
            <a:avLst/>
          </a:prstGeom>
        </p:spPr>
      </p:pic>
    </p:spTree>
    <p:extLst>
      <p:ext uri="{BB962C8B-B14F-4D97-AF65-F5344CB8AC3E}">
        <p14:creationId xmlns:p14="http://schemas.microsoft.com/office/powerpoint/2010/main" val="35130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1.2 Premiers pas avec </a:t>
            </a:r>
            <a:r>
              <a:rPr lang="fr-FR" dirty="0" err="1"/>
              <a:t>Selenium</a:t>
            </a:r>
            <a:endParaRPr lang="fr-FR" dirty="0"/>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Histoire</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17</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dirty="0" err="1"/>
              <a:t>Selenium</a:t>
            </a:r>
            <a:r>
              <a:rPr lang="fr-FR" dirty="0"/>
              <a:t>: Automatisation des applications </a:t>
            </a:r>
          </a:p>
        </p:txBody>
      </p:sp>
      <p:sp>
        <p:nvSpPr>
          <p:cNvPr id="19" name="Espace réservé du contenu 2">
            <a:extLst>
              <a:ext uri="{FF2B5EF4-FFF2-40B4-BE49-F238E27FC236}">
                <a16:creationId xmlns:a16="http://schemas.microsoft.com/office/drawing/2014/main" id="{FC527057-8CCD-4615-9494-571DE1DF2B2A}"/>
              </a:ext>
            </a:extLst>
          </p:cNvPr>
          <p:cNvSpPr txBox="1">
            <a:spLocks/>
          </p:cNvSpPr>
          <p:nvPr/>
        </p:nvSpPr>
        <p:spPr>
          <a:xfrm>
            <a:off x="323528" y="2277243"/>
            <a:ext cx="8686800" cy="323490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2004-</a:t>
            </a:r>
            <a:r>
              <a:rPr lang="fr-FR" altLang="fr-FR" sz="2000" dirty="0">
                <a:solidFill>
                  <a:srgbClr val="000000"/>
                </a:solidFill>
                <a:latin typeface="Arial" panose="020B0604020202020204" pitchFamily="34" charset="0"/>
                <a:cs typeface="Arial" panose="020B0604020202020204" pitchFamily="34" charset="0"/>
              </a:rPr>
              <a:t> Jason Huggins a développé une bibliothèque Javascript qui interagie avec des pages web </a:t>
            </a:r>
            <a:r>
              <a:rPr lang="fr-FR" altLang="fr-FR" sz="20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fr-FR" altLang="fr-FR" sz="2000" dirty="0" err="1">
                <a:solidFill>
                  <a:srgbClr val="000000"/>
                </a:solidFill>
                <a:latin typeface="Arial" panose="020B0604020202020204" pitchFamily="34" charset="0"/>
                <a:cs typeface="Arial" panose="020B0604020202020204" pitchFamily="34" charset="0"/>
              </a:rPr>
              <a:t>Selenium</a:t>
            </a:r>
            <a:r>
              <a:rPr lang="fr-FR" altLang="fr-FR" sz="2000" dirty="0">
                <a:solidFill>
                  <a:srgbClr val="000000"/>
                </a:solidFill>
                <a:latin typeface="Arial" panose="020B0604020202020204" pitchFamily="34" charset="0"/>
                <a:cs typeface="Arial" panose="020B0604020202020204" pitchFamily="34" charset="0"/>
              </a:rPr>
              <a:t> </a:t>
            </a:r>
            <a:r>
              <a:rPr lang="fr-FR" altLang="fr-FR" sz="2000" dirty="0" err="1">
                <a:solidFill>
                  <a:srgbClr val="000000"/>
                </a:solidFill>
                <a:latin typeface="Arial" panose="020B0604020202020204" pitchFamily="34" charset="0"/>
                <a:cs typeface="Arial" panose="020B0604020202020204" pitchFamily="34" charset="0"/>
              </a:rPr>
              <a:t>Core</a:t>
            </a: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2006-</a:t>
            </a:r>
            <a:r>
              <a:rPr lang="fr-FR" altLang="fr-FR" sz="2000" dirty="0">
                <a:solidFill>
                  <a:srgbClr val="000000"/>
                </a:solidFill>
                <a:latin typeface="Arial" panose="020B0604020202020204" pitchFamily="34" charset="0"/>
                <a:cs typeface="Arial" panose="020B0604020202020204" pitchFamily="34" charset="0"/>
              </a:rPr>
              <a:t> Simon Stewart (Ingénieur chez Google ) a commencé à travailler sur un projet qu'il a appelé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Simon voulait un outil de test qui communique directement avec le navigateur. </a:t>
            </a:r>
            <a:r>
              <a:rPr lang="fr-FR" altLang="fr-FR" sz="2000" dirty="0">
                <a:solidFill>
                  <a:srgbClr val="000000"/>
                </a:solidFill>
                <a:latin typeface="Arial" panose="020B0604020202020204" pitchFamily="34" charset="0"/>
                <a:cs typeface="Arial" panose="020B0604020202020204" pitchFamily="34" charset="0"/>
                <a:sym typeface="Wingdings" panose="05000000000000000000" pitchFamily="2" charset="2"/>
              </a:rPr>
              <a:t>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dirty="0">
                <a:solidFill>
                  <a:srgbClr val="FF0000"/>
                </a:solidFill>
                <a:latin typeface="Arial" panose="020B0604020202020204" pitchFamily="34" charset="0"/>
                <a:cs typeface="Arial" panose="020B0604020202020204" pitchFamily="34" charset="0"/>
              </a:rPr>
              <a:t>2008-</a:t>
            </a:r>
            <a:r>
              <a:rPr lang="fr-FR" altLang="fr-FR" sz="2000" dirty="0">
                <a:solidFill>
                  <a:srgbClr val="000000"/>
                </a:solidFill>
                <a:latin typeface="Arial" panose="020B0604020202020204" pitchFamily="34" charset="0"/>
                <a:cs typeface="Arial" panose="020B0604020202020204" pitchFamily="34" charset="0"/>
              </a:rPr>
              <a:t> Fusion de </a:t>
            </a:r>
            <a:r>
              <a:rPr lang="fr-FR" altLang="fr-FR" sz="2000" dirty="0" err="1">
                <a:solidFill>
                  <a:srgbClr val="000000"/>
                </a:solidFill>
                <a:latin typeface="Arial" panose="020B0604020202020204" pitchFamily="34" charset="0"/>
                <a:cs typeface="Arial" panose="020B0604020202020204" pitchFamily="34" charset="0"/>
              </a:rPr>
              <a:t>Selenium</a:t>
            </a:r>
            <a:r>
              <a:rPr lang="fr-FR" altLang="fr-FR" sz="2000" dirty="0">
                <a:solidFill>
                  <a:srgbClr val="000000"/>
                </a:solidFill>
                <a:latin typeface="Arial" panose="020B0604020202020204" pitchFamily="34" charset="0"/>
                <a:cs typeface="Arial" panose="020B0604020202020204" pitchFamily="34" charset="0"/>
              </a:rPr>
              <a:t> </a:t>
            </a:r>
            <a:r>
              <a:rPr lang="fr-FR" altLang="fr-FR" sz="2000" dirty="0" err="1">
                <a:solidFill>
                  <a:srgbClr val="000000"/>
                </a:solidFill>
                <a:latin typeface="Arial" panose="020B0604020202020204" pitchFamily="34" charset="0"/>
                <a:cs typeface="Arial" panose="020B0604020202020204" pitchFamily="34" charset="0"/>
              </a:rPr>
              <a:t>Core</a:t>
            </a:r>
            <a:r>
              <a:rPr lang="fr-FR" altLang="fr-FR" sz="2000" dirty="0">
                <a:solidFill>
                  <a:srgbClr val="000000"/>
                </a:solidFill>
                <a:latin typeface="Arial" panose="020B0604020202020204" pitchFamily="34" charset="0"/>
                <a:cs typeface="Arial" panose="020B0604020202020204" pitchFamily="34" charset="0"/>
              </a:rPr>
              <a:t> et </a:t>
            </a:r>
            <a:r>
              <a:rPr lang="fr-FR" altLang="fr-FR" sz="2000" dirty="0" err="1">
                <a:solidFill>
                  <a:srgbClr val="000000"/>
                </a:solidFill>
                <a:latin typeface="Arial" panose="020B0604020202020204" pitchFamily="34" charset="0"/>
                <a:cs typeface="Arial" panose="020B0604020202020204" pitchFamily="34" charset="0"/>
              </a:rPr>
              <a:t>WebDriver</a:t>
            </a:r>
            <a:r>
              <a:rPr lang="fr-FR" altLang="fr-FR" sz="2000" dirty="0">
                <a:solidFill>
                  <a:srgbClr val="000000"/>
                </a:solidFill>
                <a:latin typeface="Arial" panose="020B0604020202020204" pitchFamily="34" charset="0"/>
                <a:cs typeface="Arial" panose="020B0604020202020204" pitchFamily="34" charset="0"/>
              </a:rPr>
              <a:t>. </a:t>
            </a:r>
          </a:p>
          <a:p>
            <a:pPr marL="0" indent="0">
              <a:buFont typeface="Arial" panose="020B0604020202020204" pitchFamily="34" charset="0"/>
              <a:buNone/>
            </a:pPr>
            <a:endParaRPr lang="fr-FR" altLang="fr-FR" sz="2000" dirty="0">
              <a:solidFill>
                <a:srgbClr val="000000"/>
              </a:solidFill>
              <a:latin typeface="Arial" panose="020B0604020202020204" pitchFamily="34" charset="0"/>
              <a:cs typeface="Arial" panose="020B0604020202020204" pitchFamily="34" charset="0"/>
            </a:endParaRPr>
          </a:p>
          <a:p>
            <a:r>
              <a:rPr lang="fr-FR" altLang="fr-FR" sz="2000" dirty="0">
                <a:solidFill>
                  <a:srgbClr val="000000"/>
                </a:solidFill>
                <a:latin typeface="Arial" panose="020B0604020202020204" pitchFamily="34" charset="0"/>
                <a:cs typeface="Arial" panose="020B0604020202020204" pitchFamily="34" charset="0"/>
              </a:rPr>
              <a:t>Grande communauté </a:t>
            </a:r>
          </a:p>
          <a:p>
            <a:r>
              <a:rPr lang="fr-FR" altLang="fr-FR" sz="2000" dirty="0">
                <a:solidFill>
                  <a:srgbClr val="000000"/>
                </a:solidFill>
                <a:latin typeface="Arial" panose="020B0604020202020204" pitchFamily="34" charset="0"/>
                <a:cs typeface="Arial" panose="020B0604020202020204" pitchFamily="34" charset="0"/>
              </a:rPr>
              <a:t>support commercial</a:t>
            </a:r>
          </a:p>
          <a:p>
            <a:r>
              <a:rPr lang="fr-FR" altLang="fr-FR" sz="2000" dirty="0">
                <a:solidFill>
                  <a:srgbClr val="000000"/>
                </a:solidFill>
                <a:latin typeface="Arial" panose="020B0604020202020204" pitchFamily="34" charset="0"/>
                <a:cs typeface="Arial" panose="020B0604020202020204" pitchFamily="34" charset="0"/>
              </a:rPr>
              <a:t>Solution gratuit venue concurrencer les leaders commerciaux du marché</a:t>
            </a:r>
          </a:p>
        </p:txBody>
      </p:sp>
    </p:spTree>
    <p:extLst>
      <p:ext uri="{BB962C8B-B14F-4D97-AF65-F5344CB8AC3E}">
        <p14:creationId xmlns:p14="http://schemas.microsoft.com/office/powerpoint/2010/main" val="256527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Framework </a:t>
            </a:r>
            <a:r>
              <a:rPr lang="fr-FR" dirty="0" err="1"/>
              <a:t>Selenium</a:t>
            </a:r>
            <a:endParaRPr lang="fr-FR" dirty="0"/>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r>
              <a:rPr lang="fr-FR" dirty="0"/>
              <a:t>Plusieurs outils</a:t>
            </a:r>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18</a:t>
            </a:fld>
            <a:endParaRPr lang="fr-FR" dirty="0"/>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8" name="Picture 6" descr="Selenium Logo">
            <a:extLst>
              <a:ext uri="{FF2B5EF4-FFF2-40B4-BE49-F238E27FC236}">
                <a16:creationId xmlns:a16="http://schemas.microsoft.com/office/drawing/2014/main" id="{E8605BDF-E034-4AA3-9626-66CC6C1D1F6E}"/>
              </a:ext>
            </a:extLst>
          </p:cNvPr>
          <p:cNvPicPr>
            <a:picLocks noChangeAspect="1" noChangeArrowheads="1"/>
          </p:cNvPicPr>
          <p:nvPr/>
        </p:nvPicPr>
        <p:blipFill>
          <a:blip r:embed="rId3"/>
          <a:srcRect/>
          <a:stretch>
            <a:fillRect/>
          </a:stretch>
        </p:blipFill>
        <p:spPr bwMode="auto">
          <a:xfrm>
            <a:off x="4185818" y="2744862"/>
            <a:ext cx="609600" cy="609600"/>
          </a:xfrm>
          <a:prstGeom prst="rect">
            <a:avLst/>
          </a:prstGeom>
          <a:noFill/>
          <a:ln w="9525">
            <a:noFill/>
            <a:miter lim="800000"/>
            <a:headEnd/>
            <a:tailEnd/>
          </a:ln>
        </p:spPr>
      </p:pic>
      <p:pic>
        <p:nvPicPr>
          <p:cNvPr id="9" name="Picture 2" descr="Selenium IDE Logo">
            <a:extLst>
              <a:ext uri="{FF2B5EF4-FFF2-40B4-BE49-F238E27FC236}">
                <a16:creationId xmlns:a16="http://schemas.microsoft.com/office/drawing/2014/main" id="{756960FE-6B8B-4A40-991C-CDBB1CBE53C6}"/>
              </a:ext>
            </a:extLst>
          </p:cNvPr>
          <p:cNvPicPr>
            <a:picLocks noChangeAspect="1" noChangeArrowheads="1"/>
          </p:cNvPicPr>
          <p:nvPr/>
        </p:nvPicPr>
        <p:blipFill>
          <a:blip r:embed="rId4"/>
          <a:srcRect/>
          <a:stretch>
            <a:fillRect/>
          </a:stretch>
        </p:blipFill>
        <p:spPr bwMode="auto">
          <a:xfrm>
            <a:off x="4185818" y="1969618"/>
            <a:ext cx="609600" cy="609600"/>
          </a:xfrm>
          <a:prstGeom prst="rect">
            <a:avLst/>
          </a:prstGeom>
          <a:noFill/>
          <a:ln w="9525">
            <a:noFill/>
            <a:miter lim="800000"/>
            <a:headEnd/>
            <a:tailEnd/>
          </a:ln>
        </p:spPr>
      </p:pic>
      <p:pic>
        <p:nvPicPr>
          <p:cNvPr id="10" name="Picture 8" descr="Selenium Grid Logo">
            <a:extLst>
              <a:ext uri="{FF2B5EF4-FFF2-40B4-BE49-F238E27FC236}">
                <a16:creationId xmlns:a16="http://schemas.microsoft.com/office/drawing/2014/main" id="{A7549787-8624-4305-A6DC-284C049E59BC}"/>
              </a:ext>
            </a:extLst>
          </p:cNvPr>
          <p:cNvPicPr>
            <a:picLocks noChangeAspect="1" noChangeArrowheads="1"/>
          </p:cNvPicPr>
          <p:nvPr/>
        </p:nvPicPr>
        <p:blipFill>
          <a:blip r:embed="rId5"/>
          <a:srcRect/>
          <a:stretch>
            <a:fillRect/>
          </a:stretch>
        </p:blipFill>
        <p:spPr bwMode="auto">
          <a:xfrm>
            <a:off x="4185818" y="3491164"/>
            <a:ext cx="609600" cy="609600"/>
          </a:xfrm>
          <a:prstGeom prst="rect">
            <a:avLst/>
          </a:prstGeom>
          <a:noFill/>
          <a:ln w="9525">
            <a:noFill/>
            <a:miter lim="800000"/>
            <a:headEnd/>
            <a:tailEnd/>
          </a:ln>
        </p:spPr>
      </p:pic>
      <p:pic>
        <p:nvPicPr>
          <p:cNvPr id="11" name="Image 10">
            <a:extLst>
              <a:ext uri="{FF2B5EF4-FFF2-40B4-BE49-F238E27FC236}">
                <a16:creationId xmlns:a16="http://schemas.microsoft.com/office/drawing/2014/main" id="{67D5746C-75E3-437D-943C-F26E120D618F}"/>
              </a:ext>
            </a:extLst>
          </p:cNvPr>
          <p:cNvPicPr>
            <a:picLocks noChangeAspect="1"/>
          </p:cNvPicPr>
          <p:nvPr/>
        </p:nvPicPr>
        <p:blipFill>
          <a:blip r:embed="rId6"/>
          <a:stretch>
            <a:fillRect/>
          </a:stretch>
        </p:blipFill>
        <p:spPr>
          <a:xfrm>
            <a:off x="2987824" y="4868655"/>
            <a:ext cx="3005588" cy="1737511"/>
          </a:xfrm>
          <a:prstGeom prst="rect">
            <a:avLst/>
          </a:prstGeom>
        </p:spPr>
      </p:pic>
      <p:sp>
        <p:nvSpPr>
          <p:cNvPr id="12" name="Rectangle 11">
            <a:extLst>
              <a:ext uri="{FF2B5EF4-FFF2-40B4-BE49-F238E27FC236}">
                <a16:creationId xmlns:a16="http://schemas.microsoft.com/office/drawing/2014/main" id="{019B8AE4-F9D4-4686-85DF-4600EE6EC48A}"/>
              </a:ext>
            </a:extLst>
          </p:cNvPr>
          <p:cNvSpPr/>
          <p:nvPr/>
        </p:nvSpPr>
        <p:spPr>
          <a:xfrm>
            <a:off x="4329834" y="6082946"/>
            <a:ext cx="2801857" cy="523220"/>
          </a:xfrm>
          <a:prstGeom prst="rect">
            <a:avLst/>
          </a:prstGeom>
        </p:spPr>
        <p:txBody>
          <a:bodyPr wrap="none">
            <a:spAutoFit/>
          </a:bodyPr>
          <a:lstStyle/>
          <a:p>
            <a:r>
              <a:rPr lang="fr-FR" altLang="fr-FR" sz="1400" b="1" i="1" dirty="0">
                <a:solidFill>
                  <a:srgbClr val="000000"/>
                </a:solidFill>
                <a:latin typeface="Arial" panose="020B0604020202020204" pitchFamily="34" charset="0"/>
                <a:cs typeface="Arial" panose="020B0604020202020204" pitchFamily="34" charset="0"/>
              </a:rPr>
              <a:t>IDE</a:t>
            </a:r>
            <a:r>
              <a:rPr lang="fr-FR" altLang="fr-FR" sz="1400" i="1" dirty="0">
                <a:solidFill>
                  <a:srgbClr val="000000"/>
                </a:solidFill>
                <a:latin typeface="Arial" panose="020B0604020202020204" pitchFamily="34" charset="0"/>
                <a:cs typeface="Arial" panose="020B0604020202020204" pitchFamily="34" charset="0"/>
              </a:rPr>
              <a:t>: Testeur non développeur</a:t>
            </a:r>
          </a:p>
          <a:p>
            <a:r>
              <a:rPr lang="fr-FR" sz="1400" b="1" i="1" dirty="0" err="1">
                <a:solidFill>
                  <a:srgbClr val="000000"/>
                </a:solidFill>
                <a:latin typeface="Arial" panose="020B0604020202020204" pitchFamily="34" charset="0"/>
                <a:cs typeface="Arial" panose="020B0604020202020204" pitchFamily="34" charset="0"/>
              </a:rPr>
              <a:t>WebDriver</a:t>
            </a:r>
            <a:r>
              <a:rPr lang="fr-FR" sz="1400" i="1" dirty="0">
                <a:solidFill>
                  <a:srgbClr val="000000"/>
                </a:solidFill>
                <a:latin typeface="Arial" panose="020B0604020202020204" pitchFamily="34" charset="0"/>
                <a:cs typeface="Arial" panose="020B0604020202020204" pitchFamily="34" charset="0"/>
              </a:rPr>
              <a:t>: Testeur développeur</a:t>
            </a:r>
            <a:endParaRPr lang="fr-FR" sz="1400" i="1" dirty="0"/>
          </a:p>
        </p:txBody>
      </p:sp>
      <p:sp>
        <p:nvSpPr>
          <p:cNvPr id="13" name="Espace réservé du contenu 2">
            <a:extLst>
              <a:ext uri="{FF2B5EF4-FFF2-40B4-BE49-F238E27FC236}">
                <a16:creationId xmlns:a16="http://schemas.microsoft.com/office/drawing/2014/main" id="{F3744808-6C5E-4FB3-9807-D4855F3530D1}"/>
              </a:ext>
            </a:extLst>
          </p:cNvPr>
          <p:cNvSpPr txBox="1">
            <a:spLocks/>
          </p:cNvSpPr>
          <p:nvPr/>
        </p:nvSpPr>
        <p:spPr>
          <a:xfrm>
            <a:off x="457200" y="2129191"/>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sz="2000" b="1">
                <a:solidFill>
                  <a:srgbClr val="000000"/>
                </a:solidFill>
                <a:latin typeface="Arial" panose="020B0604020202020204" pitchFamily="34" charset="0"/>
                <a:cs typeface="Arial" panose="020B0604020202020204" pitchFamily="34" charset="0"/>
              </a:rPr>
              <a:t>Selenium IDE</a:t>
            </a:r>
          </a:p>
          <a:p>
            <a:endParaRPr lang="fr-FR" altLang="fr-FR" sz="2000" b="1">
              <a:solidFill>
                <a:srgbClr val="000000"/>
              </a:solidFill>
              <a:latin typeface="Arial" panose="020B0604020202020204" pitchFamily="34" charset="0"/>
              <a:cs typeface="Arial" panose="020B0604020202020204" pitchFamily="34" charset="0"/>
            </a:endParaRPr>
          </a:p>
          <a:p>
            <a:r>
              <a:rPr lang="fr-FR" altLang="fr-FR" sz="2000" b="1">
                <a:solidFill>
                  <a:srgbClr val="000000"/>
                </a:solidFill>
                <a:latin typeface="Arial" panose="020B0604020202020204" pitchFamily="34" charset="0"/>
                <a:cs typeface="Arial" panose="020B0604020202020204" pitchFamily="34" charset="0"/>
              </a:rPr>
              <a:t>Selenium WebDriver</a:t>
            </a:r>
          </a:p>
          <a:p>
            <a:endParaRPr lang="fr-FR" altLang="fr-FR" sz="2000" b="1">
              <a:solidFill>
                <a:srgbClr val="000000"/>
              </a:solidFill>
              <a:latin typeface="Arial" panose="020B0604020202020204" pitchFamily="34" charset="0"/>
              <a:cs typeface="Arial" panose="020B0604020202020204" pitchFamily="34" charset="0"/>
            </a:endParaRPr>
          </a:p>
          <a:p>
            <a:r>
              <a:rPr lang="fr-FR" altLang="fr-FR" sz="2000" b="1">
                <a:solidFill>
                  <a:srgbClr val="000000"/>
                </a:solidFill>
                <a:latin typeface="Arial" panose="020B0604020202020204" pitchFamily="34" charset="0"/>
                <a:cs typeface="Arial" panose="020B0604020202020204" pitchFamily="34" charset="0"/>
              </a:rPr>
              <a:t>Selenium Grid</a:t>
            </a:r>
            <a:endParaRPr lang="fr-FR" altLang="fr-FR" sz="20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581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a:t>
            </a:r>
            <a:r>
              <a:rPr lang="fr-FR" dirty="0" err="1"/>
              <a:t>Selenium</a:t>
            </a:r>
            <a:r>
              <a:rPr lang="fr-FR" dirty="0"/>
              <a:t> IDE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19</a:t>
            </a:fld>
            <a:endParaRPr lang="fr-FR" dirty="0"/>
          </a:p>
        </p:txBody>
      </p:sp>
      <p:sp>
        <p:nvSpPr>
          <p:cNvPr id="14" name="Espace réservé du contenu 13">
            <a:extLst>
              <a:ext uri="{FF2B5EF4-FFF2-40B4-BE49-F238E27FC236}">
                <a16:creationId xmlns:a16="http://schemas.microsoft.com/office/drawing/2014/main" id="{F080E791-8B30-41EC-84DD-436A8C8134C0}"/>
              </a:ext>
            </a:extLst>
          </p:cNvPr>
          <p:cNvSpPr>
            <a:spLocks noGrp="1"/>
          </p:cNvSpPr>
          <p:nvPr>
            <p:ph sz="half" idx="1"/>
          </p:nvPr>
        </p:nvSpPr>
        <p:spPr>
          <a:xfrm>
            <a:off x="457200" y="1600200"/>
            <a:ext cx="4038600" cy="528991"/>
          </a:xfrm>
        </p:spPr>
        <p:txBody>
          <a:bodyPr/>
          <a:lstStyle/>
          <a:p>
            <a:endParaRPr lang="fr-FR" i="1" dirty="0"/>
          </a:p>
        </p:txBody>
      </p:sp>
      <p:pic>
        <p:nvPicPr>
          <p:cNvPr id="17" name="Picture 2">
            <a:extLst>
              <a:ext uri="{FF2B5EF4-FFF2-40B4-BE49-F238E27FC236}">
                <a16:creationId xmlns:a16="http://schemas.microsoft.com/office/drawing/2014/main" id="{726FC0F1-1C58-4581-9D3B-C387027B40BB}"/>
              </a:ext>
            </a:extLst>
          </p:cNvPr>
          <p:cNvPicPr>
            <a:picLocks noChangeAspect="1" noChangeArrowheads="1"/>
          </p:cNvPicPr>
          <p:nvPr/>
        </p:nvPicPr>
        <p:blipFill>
          <a:blip r:embed="rId3" cstate="print"/>
          <a:srcRect/>
          <a:stretch>
            <a:fillRect/>
          </a:stretch>
        </p:blipFill>
        <p:spPr bwMode="auto">
          <a:xfrm>
            <a:off x="6125196" y="306446"/>
            <a:ext cx="2561604" cy="3314205"/>
          </a:xfrm>
          <a:prstGeom prst="rect">
            <a:avLst/>
          </a:prstGeom>
          <a:noFill/>
          <a:effectLst>
            <a:glow rad="101600">
              <a:schemeClr val="tx1">
                <a:alpha val="40000"/>
              </a:schemeClr>
            </a:glow>
          </a:effectLst>
          <a:scene3d>
            <a:camera prst="perspectiveContrastingLeftFacing"/>
            <a:lightRig rig="threePt" dir="t"/>
          </a:scene3d>
        </p:spPr>
      </p:pic>
      <p:pic>
        <p:nvPicPr>
          <p:cNvPr id="18" name="Image 17">
            <a:extLst>
              <a:ext uri="{FF2B5EF4-FFF2-40B4-BE49-F238E27FC236}">
                <a16:creationId xmlns:a16="http://schemas.microsoft.com/office/drawing/2014/main" id="{CFB5B636-E6CF-4D68-93EB-5E3F6CD364AC}"/>
              </a:ext>
            </a:extLst>
          </p:cNvPr>
          <p:cNvPicPr>
            <a:picLocks noChangeAspect="1"/>
          </p:cNvPicPr>
          <p:nvPr/>
        </p:nvPicPr>
        <p:blipFill>
          <a:blip r:embed="rId4"/>
          <a:stretch>
            <a:fillRect/>
          </a:stretch>
        </p:blipFill>
        <p:spPr>
          <a:xfrm>
            <a:off x="457200" y="3581400"/>
            <a:ext cx="2733675" cy="1676400"/>
          </a:xfrm>
          <a:prstGeom prst="rect">
            <a:avLst/>
          </a:prstGeom>
        </p:spPr>
      </p:pic>
      <p:sp>
        <p:nvSpPr>
          <p:cNvPr id="3" name="Espace réservé du pied de page 2">
            <a:extLst>
              <a:ext uri="{FF2B5EF4-FFF2-40B4-BE49-F238E27FC236}">
                <a16:creationId xmlns:a16="http://schemas.microsoft.com/office/drawing/2014/main" id="{4145A416-BDBB-46C1-92C7-40A04A93EFA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66519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Objectifs</a:t>
            </a:r>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8363272" cy="4525963"/>
          </a:xfrm>
        </p:spPr>
        <p:txBody>
          <a:bodyPr/>
          <a:lstStyle/>
          <a:p>
            <a:r>
              <a:rPr lang="fr-FR" dirty="0"/>
              <a:t>Mettre en place des tests automatisés pour des applications Web</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2</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pic>
        <p:nvPicPr>
          <p:cNvPr id="1026" name="Picture 2" descr="Résultat de recherche d'images pour &quot;objectifs&quot;">
            <a:extLst>
              <a:ext uri="{FF2B5EF4-FFF2-40B4-BE49-F238E27FC236}">
                <a16:creationId xmlns:a16="http://schemas.microsoft.com/office/drawing/2014/main" id="{66147603-A4CE-4CE1-99B4-E2D23B4F996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47664" y="2708920"/>
            <a:ext cx="5184576" cy="206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8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a:xfrm>
            <a:off x="457200" y="274638"/>
            <a:ext cx="8229600" cy="1143000"/>
          </a:xfrm>
        </p:spPr>
        <p:txBody>
          <a:bodyPr>
            <a:normAutofit/>
          </a:bodyPr>
          <a:lstStyle/>
          <a:p>
            <a:pPr algn="l"/>
            <a:r>
              <a:rPr lang="fr-FR" dirty="0"/>
              <a:t>1.2 </a:t>
            </a:r>
            <a:r>
              <a:rPr lang="fr-FR" dirty="0" err="1"/>
              <a:t>Selenium</a:t>
            </a:r>
            <a:r>
              <a:rPr lang="fr-FR" dirty="0"/>
              <a:t> IDE</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24013"/>
            <a:ext cx="8435280" cy="652860"/>
          </a:xfrm>
        </p:spPr>
        <p:txBody>
          <a:bodyPr/>
          <a:lstStyle/>
          <a:p>
            <a:pPr marL="0" indent="0">
              <a:buNone/>
            </a:pPr>
            <a:endParaRPr lang="fr-FR" dirty="0"/>
          </a:p>
          <a:p>
            <a:pPr marL="0" indent="0">
              <a:buNone/>
            </a:pPr>
            <a:endParaRPr lang="fr-FR" dirty="0"/>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20</a:t>
            </a:fld>
            <a:endParaRPr lang="fr-FR" dirty="0"/>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sp>
        <p:nvSpPr>
          <p:cNvPr id="14" name="Espace réservé du contenu 2">
            <a:extLst>
              <a:ext uri="{FF2B5EF4-FFF2-40B4-BE49-F238E27FC236}">
                <a16:creationId xmlns:a16="http://schemas.microsoft.com/office/drawing/2014/main" id="{7C01F0A5-EDE2-45D5-8255-D1AAD05A79A3}"/>
              </a:ext>
            </a:extLst>
          </p:cNvPr>
          <p:cNvSpPr txBox="1">
            <a:spLocks/>
          </p:cNvSpPr>
          <p:nvPr/>
        </p:nvSpPr>
        <p:spPr>
          <a:xfrm>
            <a:off x="372616" y="1380711"/>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IDE (Integrated </a:t>
            </a:r>
            <a:r>
              <a:rPr lang="fr-FR" altLang="fr-FR" sz="2000" dirty="0" err="1">
                <a:latin typeface="Arial" panose="020B0604020202020204" pitchFamily="34" charset="0"/>
                <a:cs typeface="Arial" panose="020B0604020202020204" pitchFamily="34" charset="0"/>
              </a:rPr>
              <a:t>Development</a:t>
            </a:r>
            <a:r>
              <a:rPr lang="fr-FR" altLang="fr-FR" sz="2000" dirty="0">
                <a:latin typeface="Arial" panose="020B0604020202020204" pitchFamily="34" charset="0"/>
                <a:cs typeface="Arial" panose="020B0604020202020204" pitchFamily="34" charset="0"/>
              </a:rPr>
              <a:t> </a:t>
            </a:r>
            <a:r>
              <a:rPr lang="fr-FR" altLang="fr-FR" sz="2000" dirty="0" err="1">
                <a:latin typeface="Arial" panose="020B0604020202020204" pitchFamily="34" charset="0"/>
                <a:cs typeface="Arial" panose="020B0604020202020204" pitchFamily="34" charset="0"/>
              </a:rPr>
              <a:t>Environment</a:t>
            </a:r>
            <a:r>
              <a:rPr lang="fr-FR" altLang="fr-FR" sz="2000" dirty="0">
                <a:latin typeface="Arial" panose="020B0604020202020204" pitchFamily="34" charset="0"/>
                <a:cs typeface="Arial" panose="020B0604020202020204" pitchFamily="34" charset="0"/>
              </a:rPr>
              <a:t>): outil à  utiliser pour développer des cas de test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a:t>
            </a:r>
          </a:p>
          <a:p>
            <a:r>
              <a:rPr lang="fr-FR" altLang="fr-FR" sz="2000" dirty="0">
                <a:latin typeface="Arial" panose="020B0604020202020204" pitchFamily="34" charset="0"/>
                <a:cs typeface="Arial" panose="020B0604020202020204" pitchFamily="34" charset="0"/>
              </a:rPr>
              <a:t>Plugin ou extension de navigateur</a:t>
            </a:r>
          </a:p>
          <a:p>
            <a:r>
              <a:rPr lang="fr-FR" altLang="fr-FR" sz="2000" dirty="0">
                <a:latin typeface="Arial" panose="020B0604020202020204" pitchFamily="34" charset="0"/>
                <a:cs typeface="Arial" panose="020B0604020202020204" pitchFamily="34" charset="0"/>
              </a:rPr>
              <a:t>Permet de faire de l’automatisation sans </a:t>
            </a:r>
            <a:r>
              <a:rPr lang="fr-FR" altLang="fr-FR" sz="2000" dirty="0" err="1">
                <a:latin typeface="Arial" panose="020B0604020202020204" pitchFamily="34" charset="0"/>
                <a:cs typeface="Arial" panose="020B0604020202020204" pitchFamily="34" charset="0"/>
              </a:rPr>
              <a:t>scripting</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Plusieurs solutions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IDE:</a:t>
            </a:r>
          </a:p>
        </p:txBody>
      </p:sp>
      <p:pic>
        <p:nvPicPr>
          <p:cNvPr id="15" name="Image 14">
            <a:extLst>
              <a:ext uri="{FF2B5EF4-FFF2-40B4-BE49-F238E27FC236}">
                <a16:creationId xmlns:a16="http://schemas.microsoft.com/office/drawing/2014/main" id="{F197162C-8413-4A4F-A2D6-E8F7EAD715B2}"/>
              </a:ext>
            </a:extLst>
          </p:cNvPr>
          <p:cNvPicPr>
            <a:picLocks noChangeAspect="1"/>
          </p:cNvPicPr>
          <p:nvPr/>
        </p:nvPicPr>
        <p:blipFill>
          <a:blip r:embed="rId3"/>
          <a:stretch>
            <a:fillRect/>
          </a:stretch>
        </p:blipFill>
        <p:spPr>
          <a:xfrm>
            <a:off x="1187624" y="3429000"/>
            <a:ext cx="6156176" cy="2656475"/>
          </a:xfrm>
          <a:prstGeom prst="rect">
            <a:avLst/>
          </a:prstGeom>
        </p:spPr>
      </p:pic>
      <p:sp>
        <p:nvSpPr>
          <p:cNvPr id="16" name="Rectangle : coins arrondis 15">
            <a:extLst>
              <a:ext uri="{FF2B5EF4-FFF2-40B4-BE49-F238E27FC236}">
                <a16:creationId xmlns:a16="http://schemas.microsoft.com/office/drawing/2014/main" id="{16E7122D-55B7-4406-A3F0-06890AEA463C}"/>
              </a:ext>
            </a:extLst>
          </p:cNvPr>
          <p:cNvSpPr/>
          <p:nvPr/>
        </p:nvSpPr>
        <p:spPr>
          <a:xfrm>
            <a:off x="971600" y="3711604"/>
            <a:ext cx="6552728" cy="79208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106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idx="1"/>
          </p:nvPr>
        </p:nvSpPr>
        <p:spPr/>
        <p:txBody>
          <a:bodyPr/>
          <a:lstStyle/>
          <a:p>
            <a:pPr marL="0" indent="0">
              <a:buNone/>
            </a:pPr>
            <a:r>
              <a:rPr lang="fr-FR" altLang="fr-FR" sz="2000" dirty="0">
                <a:latin typeface="Arial" panose="020B0604020202020204" pitchFamily="34" charset="0"/>
                <a:cs typeface="Arial" panose="020B0604020202020204" pitchFamily="34" charset="0"/>
              </a:rPr>
              <a:t>Installation à partir de Chrome Extension</a:t>
            </a:r>
          </a:p>
        </p:txBody>
      </p:sp>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21</a:t>
            </a:fld>
            <a:endParaRPr lang="fr-FR" altLang="fr-FR" sz="1200">
              <a:solidFill>
                <a:srgbClr val="000000"/>
              </a:solidFill>
              <a:latin typeface="Calibri" panose="020F0502020204030204" pitchFamily="34" charset="0"/>
            </a:endParaRPr>
          </a:p>
        </p:txBody>
      </p:sp>
      <p:pic>
        <p:nvPicPr>
          <p:cNvPr id="4" name="Image 3">
            <a:extLst>
              <a:ext uri="{FF2B5EF4-FFF2-40B4-BE49-F238E27FC236}">
                <a16:creationId xmlns:a16="http://schemas.microsoft.com/office/drawing/2014/main" id="{FA2B24E2-9E66-45D9-BA9D-D419FE146E06}"/>
              </a:ext>
            </a:extLst>
          </p:cNvPr>
          <p:cNvPicPr>
            <a:picLocks noChangeAspect="1"/>
          </p:cNvPicPr>
          <p:nvPr/>
        </p:nvPicPr>
        <p:blipFill>
          <a:blip r:embed="rId3"/>
          <a:stretch>
            <a:fillRect/>
          </a:stretch>
        </p:blipFill>
        <p:spPr>
          <a:xfrm>
            <a:off x="179512" y="2125277"/>
            <a:ext cx="4067944" cy="2607445"/>
          </a:xfrm>
          <a:prstGeom prst="rect">
            <a:avLst/>
          </a:prstGeom>
        </p:spPr>
      </p:pic>
      <p:pic>
        <p:nvPicPr>
          <p:cNvPr id="5" name="Image 4">
            <a:extLst>
              <a:ext uri="{FF2B5EF4-FFF2-40B4-BE49-F238E27FC236}">
                <a16:creationId xmlns:a16="http://schemas.microsoft.com/office/drawing/2014/main" id="{68BC6606-3670-41A8-942C-2EB1F314F6EF}"/>
              </a:ext>
            </a:extLst>
          </p:cNvPr>
          <p:cNvPicPr>
            <a:picLocks noChangeAspect="1"/>
          </p:cNvPicPr>
          <p:nvPr/>
        </p:nvPicPr>
        <p:blipFill>
          <a:blip r:embed="rId4"/>
          <a:stretch>
            <a:fillRect/>
          </a:stretch>
        </p:blipFill>
        <p:spPr>
          <a:xfrm>
            <a:off x="1843144" y="5308452"/>
            <a:ext cx="5667375" cy="590550"/>
          </a:xfrm>
          <a:prstGeom prst="rect">
            <a:avLst/>
          </a:prstGeom>
        </p:spPr>
      </p:pic>
      <p:cxnSp>
        <p:nvCxnSpPr>
          <p:cNvPr id="9" name="Connecteur droit avec flèche 8">
            <a:extLst>
              <a:ext uri="{FF2B5EF4-FFF2-40B4-BE49-F238E27FC236}">
                <a16:creationId xmlns:a16="http://schemas.microsoft.com/office/drawing/2014/main" id="{8B2708F9-EBB1-4F04-9572-5F89C4B72258}"/>
              </a:ext>
            </a:extLst>
          </p:cNvPr>
          <p:cNvCxnSpPr/>
          <p:nvPr/>
        </p:nvCxnSpPr>
        <p:spPr>
          <a:xfrm>
            <a:off x="3707904" y="2147343"/>
            <a:ext cx="3312368" cy="345638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sp>
        <p:nvSpPr>
          <p:cNvPr id="2" name="Espace réservé du pied de page 1">
            <a:extLst>
              <a:ext uri="{FF2B5EF4-FFF2-40B4-BE49-F238E27FC236}">
                <a16:creationId xmlns:a16="http://schemas.microsoft.com/office/drawing/2014/main" id="{4D7FFD6B-60F7-42AF-A5A1-FCF696892F43}"/>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109781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idx="1"/>
          </p:nvPr>
        </p:nvSpPr>
        <p:spPr/>
        <p:txBody>
          <a:bodyPr/>
          <a:lstStyle/>
          <a:p>
            <a:pPr marL="0" indent="0">
              <a:buNone/>
            </a:pPr>
            <a:r>
              <a:rPr lang="fr-FR" altLang="fr-FR" sz="2000" dirty="0">
                <a:latin typeface="Arial" panose="020B0604020202020204" pitchFamily="34" charset="0"/>
                <a:cs typeface="Arial" panose="020B0604020202020204" pitchFamily="34" charset="0"/>
              </a:rPr>
              <a:t>Interface intuitif</a:t>
            </a:r>
          </a:p>
        </p:txBody>
      </p:sp>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22</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pic>
        <p:nvPicPr>
          <p:cNvPr id="8" name="Image 7">
            <a:extLst>
              <a:ext uri="{FF2B5EF4-FFF2-40B4-BE49-F238E27FC236}">
                <a16:creationId xmlns:a16="http://schemas.microsoft.com/office/drawing/2014/main" id="{FC23B210-0823-4539-88E4-2DC752F4D6DB}"/>
              </a:ext>
            </a:extLst>
          </p:cNvPr>
          <p:cNvPicPr>
            <a:picLocks noChangeAspect="1"/>
          </p:cNvPicPr>
          <p:nvPr/>
        </p:nvPicPr>
        <p:blipFill>
          <a:blip r:embed="rId3"/>
          <a:stretch>
            <a:fillRect/>
          </a:stretch>
        </p:blipFill>
        <p:spPr>
          <a:xfrm>
            <a:off x="196253" y="2018113"/>
            <a:ext cx="5311303" cy="4492446"/>
          </a:xfrm>
          <a:prstGeom prst="rect">
            <a:avLst/>
          </a:prstGeom>
        </p:spPr>
      </p:pic>
      <p:sp>
        <p:nvSpPr>
          <p:cNvPr id="11" name="Rectangle 10">
            <a:extLst>
              <a:ext uri="{FF2B5EF4-FFF2-40B4-BE49-F238E27FC236}">
                <a16:creationId xmlns:a16="http://schemas.microsoft.com/office/drawing/2014/main" id="{3FD1730C-5BDC-429B-8A53-EFB3355449F9}"/>
              </a:ext>
            </a:extLst>
          </p:cNvPr>
          <p:cNvSpPr/>
          <p:nvPr/>
        </p:nvSpPr>
        <p:spPr>
          <a:xfrm>
            <a:off x="245341" y="2253246"/>
            <a:ext cx="4127376" cy="432048"/>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2" name="Rectangle 11">
            <a:extLst>
              <a:ext uri="{FF2B5EF4-FFF2-40B4-BE49-F238E27FC236}">
                <a16:creationId xmlns:a16="http://schemas.microsoft.com/office/drawing/2014/main" id="{B8B6675B-BBFF-474B-80AB-B157E767B8D0}"/>
              </a:ext>
            </a:extLst>
          </p:cNvPr>
          <p:cNvSpPr/>
          <p:nvPr/>
        </p:nvSpPr>
        <p:spPr>
          <a:xfrm>
            <a:off x="199202" y="2737522"/>
            <a:ext cx="1615976" cy="2468051"/>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526AA03-8BE9-49AE-BE8F-11A4901022EE}"/>
              </a:ext>
            </a:extLst>
          </p:cNvPr>
          <p:cNvSpPr/>
          <p:nvPr/>
        </p:nvSpPr>
        <p:spPr>
          <a:xfrm>
            <a:off x="1875071" y="2737521"/>
            <a:ext cx="3505758" cy="2468051"/>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FC68F32-CFDD-4D6E-93D1-9EA1EB18D263}"/>
              </a:ext>
            </a:extLst>
          </p:cNvPr>
          <p:cNvSpPr/>
          <p:nvPr/>
        </p:nvSpPr>
        <p:spPr>
          <a:xfrm>
            <a:off x="88749" y="5257800"/>
            <a:ext cx="5292080" cy="125276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C648CF52-36C5-4DA6-9202-E8AD6234D6AC}"/>
              </a:ext>
            </a:extLst>
          </p:cNvPr>
          <p:cNvSpPr/>
          <p:nvPr/>
        </p:nvSpPr>
        <p:spPr>
          <a:xfrm>
            <a:off x="6532957" y="3189350"/>
            <a:ext cx="2589339" cy="1200329"/>
          </a:xfrm>
          <a:prstGeom prst="rect">
            <a:avLst/>
          </a:prstGeom>
        </p:spPr>
        <p:txBody>
          <a:bodyPr wrap="square">
            <a:spAutoFit/>
          </a:bodyPr>
          <a:lstStyle/>
          <a:p>
            <a:r>
              <a:rPr lang="en-US" dirty="0"/>
              <a:t>Main Toolbar</a:t>
            </a:r>
          </a:p>
          <a:p>
            <a:r>
              <a:rPr lang="en-US" dirty="0"/>
              <a:t>Test Case/ Suite Explorer</a:t>
            </a:r>
          </a:p>
          <a:p>
            <a:r>
              <a:rPr lang="en-US" dirty="0"/>
              <a:t>Test Case Details View</a:t>
            </a:r>
          </a:p>
          <a:p>
            <a:r>
              <a:rPr lang="en-US" dirty="0"/>
              <a:t>Log/Reference/Variable</a:t>
            </a:r>
            <a:endParaRPr lang="fr-FR" dirty="0"/>
          </a:p>
        </p:txBody>
      </p:sp>
      <p:sp>
        <p:nvSpPr>
          <p:cNvPr id="2" name="Espace réservé du pied de page 1">
            <a:extLst>
              <a:ext uri="{FF2B5EF4-FFF2-40B4-BE49-F238E27FC236}">
                <a16:creationId xmlns:a16="http://schemas.microsoft.com/office/drawing/2014/main" id="{4FDED2E6-9B5D-45E9-A0B9-29A3E0650991}"/>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4131248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23</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a:t>
            </a:r>
          </a:p>
        </p:txBody>
      </p:sp>
      <p:sp>
        <p:nvSpPr>
          <p:cNvPr id="3" name="Espace réservé du contenu 2">
            <a:extLst>
              <a:ext uri="{FF2B5EF4-FFF2-40B4-BE49-F238E27FC236}">
                <a16:creationId xmlns:a16="http://schemas.microsoft.com/office/drawing/2014/main" id="{410AADBA-7581-425E-8F0B-1DBB12F3745C}"/>
              </a:ext>
            </a:extLst>
          </p:cNvPr>
          <p:cNvSpPr>
            <a:spLocks noGrp="1"/>
          </p:cNvSpPr>
          <p:nvPr>
            <p:ph idx="1"/>
          </p:nvPr>
        </p:nvSpPr>
        <p:spPr/>
        <p:txBody>
          <a:bodyPr>
            <a:normAutofit fontScale="77500" lnSpcReduction="20000"/>
          </a:bodyPr>
          <a:lstStyle/>
          <a:p>
            <a:r>
              <a:rPr lang="fr-FR" dirty="0">
                <a:solidFill>
                  <a:srgbClr val="FF0000"/>
                </a:solidFill>
              </a:rPr>
              <a:t>Approche par enregistrement	</a:t>
            </a:r>
          </a:p>
          <a:p>
            <a:pPr lvl="1"/>
            <a:r>
              <a:rPr lang="fr-FR" dirty="0"/>
              <a:t>Utilisent des scripts de test automatisés et nécessitent un effort important pour obtenir des bénéfices significatifs.</a:t>
            </a:r>
          </a:p>
          <a:p>
            <a:pPr lvl="1"/>
            <a:r>
              <a:rPr lang="fr-FR" dirty="0"/>
              <a:t>Enregistre les actions d'un testeur manuel.</a:t>
            </a:r>
          </a:p>
          <a:p>
            <a:endParaRPr lang="fr-FR" dirty="0"/>
          </a:p>
          <a:p>
            <a:r>
              <a:rPr lang="fr-FR" dirty="0">
                <a:solidFill>
                  <a:srgbClr val="FF0000"/>
                </a:solidFill>
              </a:rPr>
              <a:t>LIMITATION</a:t>
            </a:r>
          </a:p>
          <a:p>
            <a:pPr lvl="1"/>
            <a:r>
              <a:rPr lang="fr-FR" dirty="0"/>
              <a:t>L'approche ne peut pas être appliquée quand le nombre de tests automatisés est important,</a:t>
            </a:r>
          </a:p>
          <a:p>
            <a:pPr lvl="1"/>
            <a:endParaRPr lang="fr-FR" dirty="0"/>
          </a:p>
          <a:p>
            <a:pPr lvl="1"/>
            <a:r>
              <a:rPr lang="fr-FR" dirty="0"/>
              <a:t>Le script capturé peut être instable lors de l'occurrence d'événements inattendus car c'est une représentation linéaire avec des données et actions spécifiques appartenant à chaque script.</a:t>
            </a:r>
          </a:p>
          <a:p>
            <a:endParaRPr lang="fr-FR" dirty="0"/>
          </a:p>
          <a:p>
            <a:endParaRPr lang="fr-FR" dirty="0"/>
          </a:p>
          <a:p>
            <a:endParaRPr lang="fr-FR" dirty="0"/>
          </a:p>
        </p:txBody>
      </p:sp>
      <p:sp>
        <p:nvSpPr>
          <p:cNvPr id="2" name="Espace réservé du pied de page 1">
            <a:extLst>
              <a:ext uri="{FF2B5EF4-FFF2-40B4-BE49-F238E27FC236}">
                <a16:creationId xmlns:a16="http://schemas.microsoft.com/office/drawing/2014/main" id="{4C7F6D0E-8864-4C7D-A7D1-2BE0EFF4D5F6}"/>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913126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24</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a:t>
            </a:r>
            <a:r>
              <a:rPr lang="fr-FR" dirty="0" err="1"/>
              <a:t>Toolbar</a:t>
            </a:r>
            <a:endParaRPr lang="fr-FR" dirty="0"/>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endParaRPr lang="fr-FR"/>
          </a:p>
        </p:txBody>
      </p:sp>
      <p:pic>
        <p:nvPicPr>
          <p:cNvPr id="7" name="Image 6">
            <a:extLst>
              <a:ext uri="{FF2B5EF4-FFF2-40B4-BE49-F238E27FC236}">
                <a16:creationId xmlns:a16="http://schemas.microsoft.com/office/drawing/2014/main" id="{D0E101E9-7A89-4A96-A7ED-44AAA84E5972}"/>
              </a:ext>
            </a:extLst>
          </p:cNvPr>
          <p:cNvPicPr>
            <a:picLocks noChangeAspect="1"/>
          </p:cNvPicPr>
          <p:nvPr/>
        </p:nvPicPr>
        <p:blipFill rotWithShape="1">
          <a:blip r:embed="rId3"/>
          <a:srcRect b="85149"/>
          <a:stretch/>
        </p:blipFill>
        <p:spPr>
          <a:xfrm>
            <a:off x="2348309" y="1665498"/>
            <a:ext cx="5311303" cy="667181"/>
          </a:xfrm>
          <a:prstGeom prst="rect">
            <a:avLst/>
          </a:prstGeom>
        </p:spPr>
      </p:pic>
      <p:graphicFrame>
        <p:nvGraphicFramePr>
          <p:cNvPr id="8" name="Tableau 7">
            <a:extLst>
              <a:ext uri="{FF2B5EF4-FFF2-40B4-BE49-F238E27FC236}">
                <a16:creationId xmlns:a16="http://schemas.microsoft.com/office/drawing/2014/main" id="{6AC397FC-B4DB-463F-A8D8-B6060FE0A34F}"/>
              </a:ext>
            </a:extLst>
          </p:cNvPr>
          <p:cNvGraphicFramePr>
            <a:graphicFrameLocks noGrp="1"/>
          </p:cNvGraphicFramePr>
          <p:nvPr>
            <p:extLst>
              <p:ext uri="{D42A27DB-BD31-4B8C-83A1-F6EECF244321}">
                <p14:modId xmlns:p14="http://schemas.microsoft.com/office/powerpoint/2010/main" val="4098435932"/>
              </p:ext>
            </p:extLst>
          </p:nvPr>
        </p:nvGraphicFramePr>
        <p:xfrm>
          <a:off x="1862052" y="2759556"/>
          <a:ext cx="5311303" cy="3609605"/>
        </p:xfrm>
        <a:graphic>
          <a:graphicData uri="http://schemas.openxmlformats.org/drawingml/2006/table">
            <a:tbl>
              <a:tblPr/>
              <a:tblGrid>
                <a:gridCol w="1541298">
                  <a:extLst>
                    <a:ext uri="{9D8B030D-6E8A-4147-A177-3AD203B41FA5}">
                      <a16:colId xmlns:a16="http://schemas.microsoft.com/office/drawing/2014/main" val="2555657293"/>
                    </a:ext>
                  </a:extLst>
                </a:gridCol>
                <a:gridCol w="3770005">
                  <a:extLst>
                    <a:ext uri="{9D8B030D-6E8A-4147-A177-3AD203B41FA5}">
                      <a16:colId xmlns:a16="http://schemas.microsoft.com/office/drawing/2014/main" val="833094292"/>
                    </a:ext>
                  </a:extLst>
                </a:gridCol>
              </a:tblGrid>
              <a:tr h="294573">
                <a:tc>
                  <a:txBody>
                    <a:bodyPr/>
                    <a:lstStyle/>
                    <a:p>
                      <a:pPr algn="l" fontAlgn="t"/>
                      <a:r>
                        <a:rPr lang="fr-FR" sz="1300" b="1">
                          <a:solidFill>
                            <a:srgbClr val="333333"/>
                          </a:solidFill>
                          <a:effectLst/>
                        </a:rPr>
                        <a:t> Button</a:t>
                      </a:r>
                    </a:p>
                  </a:txBody>
                  <a:tcPr marL="68825" marR="103238"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tc>
                  <a:txBody>
                    <a:bodyPr/>
                    <a:lstStyle/>
                    <a:p>
                      <a:pPr algn="l" fontAlgn="t"/>
                      <a:r>
                        <a:rPr lang="fr-FR" sz="1300" b="1">
                          <a:solidFill>
                            <a:srgbClr val="333333"/>
                          </a:solidFill>
                          <a:effectLst/>
                        </a:rPr>
                        <a:t> Description</a:t>
                      </a:r>
                    </a:p>
                  </a:txBody>
                  <a:tcPr marL="68825" marR="103238"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0F0"/>
                    </a:solidFill>
                  </a:tcPr>
                </a:tc>
                <a:extLst>
                  <a:ext uri="{0D108BD9-81ED-4DB2-BD59-A6C34878D82A}">
                    <a16:rowId xmlns:a16="http://schemas.microsoft.com/office/drawing/2014/main" val="58595928"/>
                  </a:ext>
                </a:extLst>
              </a:tr>
              <a:tr h="294573">
                <a:tc>
                  <a:txBody>
                    <a:bodyPr/>
                    <a:lstStyle/>
                    <a:p>
                      <a:pPr algn="l" fontAlgn="t"/>
                      <a:r>
                        <a:rPr lang="fr-FR" sz="1300" dirty="0">
                          <a:solidFill>
                            <a:srgbClr val="333333"/>
                          </a:solidFill>
                          <a:effectLst/>
                        </a:rPr>
                        <a:t> New</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err="1">
                          <a:solidFill>
                            <a:srgbClr val="333333"/>
                          </a:solidFill>
                          <a:effectLst/>
                        </a:rPr>
                        <a:t>Créer</a:t>
                      </a:r>
                      <a:r>
                        <a:rPr lang="en-US" sz="1300" dirty="0">
                          <a:solidFill>
                            <a:srgbClr val="333333"/>
                          </a:solidFill>
                          <a:effectLst/>
                        </a:rPr>
                        <a:t> un test </a:t>
                      </a:r>
                      <a:r>
                        <a:rPr lang="en-US" sz="1300" dirty="0" err="1">
                          <a:solidFill>
                            <a:srgbClr val="333333"/>
                          </a:solidFill>
                          <a:effectLst/>
                        </a:rPr>
                        <a:t>ou</a:t>
                      </a:r>
                      <a:r>
                        <a:rPr lang="en-US" sz="1300" dirty="0">
                          <a:solidFill>
                            <a:srgbClr val="333333"/>
                          </a:solidFill>
                          <a:effectLst/>
                        </a:rPr>
                        <a:t> </a:t>
                      </a:r>
                      <a:r>
                        <a:rPr lang="en-US" sz="1300" dirty="0" err="1">
                          <a:solidFill>
                            <a:srgbClr val="333333"/>
                          </a:solidFill>
                          <a:effectLst/>
                        </a:rPr>
                        <a:t>une</a:t>
                      </a:r>
                      <a:r>
                        <a:rPr lang="en-US" sz="1300" dirty="0">
                          <a:solidFill>
                            <a:srgbClr val="333333"/>
                          </a:solidFill>
                          <a:effectLst/>
                        </a:rPr>
                        <a:t> suite de test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70685385"/>
                  </a:ext>
                </a:extLst>
              </a:tr>
              <a:tr h="294573">
                <a:tc>
                  <a:txBody>
                    <a:bodyPr/>
                    <a:lstStyle/>
                    <a:p>
                      <a:pPr algn="l" fontAlgn="t"/>
                      <a:r>
                        <a:rPr lang="fr-FR" sz="1300" dirty="0">
                          <a:solidFill>
                            <a:srgbClr val="333333"/>
                          </a:solidFill>
                          <a:effectLst/>
                        </a:rPr>
                        <a:t> Record</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Enregistrer un script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07900170"/>
                  </a:ext>
                </a:extLst>
              </a:tr>
              <a:tr h="294573">
                <a:tc>
                  <a:txBody>
                    <a:bodyPr/>
                    <a:lstStyle/>
                    <a:p>
                      <a:pPr algn="l" fontAlgn="t"/>
                      <a:r>
                        <a:rPr lang="fr-FR" sz="1300" dirty="0">
                          <a:solidFill>
                            <a:srgbClr val="333333"/>
                          </a:solidFill>
                          <a:effectLst/>
                        </a:rPr>
                        <a:t> Play</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err="1">
                          <a:solidFill>
                            <a:srgbClr val="333333"/>
                          </a:solidFill>
                          <a:effectLst/>
                        </a:rPr>
                        <a:t>Exécuter</a:t>
                      </a:r>
                      <a:r>
                        <a:rPr lang="en-US" sz="1300" dirty="0">
                          <a:solidFill>
                            <a:srgbClr val="333333"/>
                          </a:solidFill>
                          <a:effectLst/>
                        </a:rPr>
                        <a:t> le script </a:t>
                      </a:r>
                      <a:r>
                        <a:rPr lang="en-US" sz="1300" dirty="0" err="1">
                          <a:solidFill>
                            <a:srgbClr val="333333"/>
                          </a:solidFill>
                          <a:effectLst/>
                        </a:rPr>
                        <a:t>sélectionné</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61334164"/>
                  </a:ext>
                </a:extLst>
              </a:tr>
              <a:tr h="294573">
                <a:tc>
                  <a:txBody>
                    <a:bodyPr/>
                    <a:lstStyle/>
                    <a:p>
                      <a:pPr algn="l" fontAlgn="t"/>
                      <a:r>
                        <a:rPr lang="fr-FR" sz="1300" dirty="0">
                          <a:solidFill>
                            <a:srgbClr val="333333"/>
                          </a:solidFill>
                          <a:effectLst/>
                        </a:rPr>
                        <a:t> Play Suite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Exécuter la suite sélectionnée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315301359"/>
                  </a:ext>
                </a:extLst>
              </a:tr>
              <a:tr h="294573">
                <a:tc>
                  <a:txBody>
                    <a:bodyPr/>
                    <a:lstStyle/>
                    <a:p>
                      <a:pPr algn="l" fontAlgn="t"/>
                      <a:r>
                        <a:rPr lang="fr-FR" sz="1300">
                          <a:solidFill>
                            <a:srgbClr val="333333"/>
                          </a:solidFill>
                          <a:effectLst/>
                        </a:rPr>
                        <a:t> Play All</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Tout exécuter</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82832072"/>
                  </a:ext>
                </a:extLst>
              </a:tr>
              <a:tr h="294573">
                <a:tc>
                  <a:txBody>
                    <a:bodyPr/>
                    <a:lstStyle/>
                    <a:p>
                      <a:pPr algn="l" fontAlgn="t"/>
                      <a:r>
                        <a:rPr lang="fr-FR" sz="1300">
                          <a:solidFill>
                            <a:srgbClr val="333333"/>
                          </a:solidFill>
                          <a:effectLst/>
                        </a:rPr>
                        <a:t> Pause/Resume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Faire pause/reprise </a:t>
                      </a:r>
                      <a:r>
                        <a:rPr lang="en-US" sz="1300" dirty="0" err="1">
                          <a:solidFill>
                            <a:srgbClr val="333333"/>
                          </a:solidFill>
                          <a:effectLst/>
                        </a:rPr>
                        <a:t>d’une</a:t>
                      </a:r>
                      <a:r>
                        <a:rPr lang="en-US" sz="1300" dirty="0">
                          <a:solidFill>
                            <a:srgbClr val="333333"/>
                          </a:solidFill>
                          <a:effectLst/>
                        </a:rPr>
                        <a:t> </a:t>
                      </a:r>
                      <a:r>
                        <a:rPr lang="en-US" sz="1300" dirty="0" err="1">
                          <a:solidFill>
                            <a:srgbClr val="333333"/>
                          </a:solidFill>
                          <a:effectLst/>
                        </a:rPr>
                        <a:t>exécution</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53648723"/>
                  </a:ext>
                </a:extLst>
              </a:tr>
              <a:tr h="294573">
                <a:tc>
                  <a:txBody>
                    <a:bodyPr/>
                    <a:lstStyle/>
                    <a:p>
                      <a:pPr algn="l" fontAlgn="t"/>
                      <a:r>
                        <a:rPr lang="fr-FR" sz="1300">
                          <a:solidFill>
                            <a:srgbClr val="333333"/>
                          </a:solidFill>
                          <a:effectLst/>
                        </a:rPr>
                        <a:t> Stop</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Stopper </a:t>
                      </a:r>
                      <a:r>
                        <a:rPr lang="en-US" sz="1300" dirty="0" err="1">
                          <a:solidFill>
                            <a:srgbClr val="333333"/>
                          </a:solidFill>
                          <a:effectLst/>
                        </a:rPr>
                        <a:t>une</a:t>
                      </a:r>
                      <a:r>
                        <a:rPr lang="en-US" sz="1300" dirty="0">
                          <a:solidFill>
                            <a:srgbClr val="333333"/>
                          </a:solidFill>
                          <a:effectLst/>
                        </a:rPr>
                        <a:t> </a:t>
                      </a:r>
                      <a:r>
                        <a:rPr lang="en-US" sz="1300" dirty="0" err="1">
                          <a:solidFill>
                            <a:srgbClr val="333333"/>
                          </a:solidFill>
                          <a:effectLst/>
                        </a:rPr>
                        <a:t>exécution</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72067763"/>
                  </a:ext>
                </a:extLst>
              </a:tr>
              <a:tr h="305032">
                <a:tc>
                  <a:txBody>
                    <a:bodyPr/>
                    <a:lstStyle/>
                    <a:p>
                      <a:pPr algn="l" fontAlgn="t"/>
                      <a:r>
                        <a:rPr lang="fr-FR" sz="1300">
                          <a:solidFill>
                            <a:srgbClr val="333333"/>
                          </a:solidFill>
                          <a:effectLst/>
                        </a:rPr>
                        <a:t> Export</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 Exporter le script dans un </a:t>
                      </a:r>
                      <a:r>
                        <a:rPr lang="en-US" sz="1300" dirty="0" err="1">
                          <a:solidFill>
                            <a:srgbClr val="333333"/>
                          </a:solidFill>
                          <a:effectLst/>
                        </a:rPr>
                        <a:t>langage</a:t>
                      </a:r>
                      <a:r>
                        <a:rPr lang="en-US" sz="1300" dirty="0">
                          <a:solidFill>
                            <a:srgbClr val="333333"/>
                          </a:solidFill>
                          <a:effectLst/>
                        </a:rPr>
                        <a:t> de </a:t>
                      </a:r>
                      <a:r>
                        <a:rPr lang="en-US" sz="1300" dirty="0" err="1">
                          <a:solidFill>
                            <a:srgbClr val="333333"/>
                          </a:solidFill>
                          <a:effectLst/>
                        </a:rPr>
                        <a:t>développement</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9721857"/>
                  </a:ext>
                </a:extLst>
              </a:tr>
              <a:tr h="294573">
                <a:tc>
                  <a:txBody>
                    <a:bodyPr/>
                    <a:lstStyle/>
                    <a:p>
                      <a:pPr algn="l" fontAlgn="t"/>
                      <a:r>
                        <a:rPr lang="fr-FR" sz="1300">
                          <a:solidFill>
                            <a:srgbClr val="333333"/>
                          </a:solidFill>
                          <a:effectLst/>
                        </a:rPr>
                        <a:t> Speed</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Ajuster la vitesse d’exécution</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99614982"/>
                  </a:ext>
                </a:extLst>
              </a:tr>
              <a:tr h="358843">
                <a:tc>
                  <a:txBody>
                    <a:bodyPr/>
                    <a:lstStyle/>
                    <a:p>
                      <a:pPr algn="l" fontAlgn="t"/>
                      <a:r>
                        <a:rPr lang="fr-FR" sz="1300">
                          <a:solidFill>
                            <a:srgbClr val="333333"/>
                          </a:solidFill>
                          <a:effectLst/>
                        </a:rPr>
                        <a:t> Setting</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300" dirty="0">
                          <a:solidFill>
                            <a:srgbClr val="333333"/>
                          </a:solidFill>
                          <a:effectLst/>
                        </a:rPr>
                        <a:t> </a:t>
                      </a:r>
                      <a:r>
                        <a:rPr lang="en-US" sz="1300" dirty="0" err="1">
                          <a:solidFill>
                            <a:srgbClr val="333333"/>
                          </a:solidFill>
                          <a:effectLst/>
                        </a:rPr>
                        <a:t>Paramètres</a:t>
                      </a:r>
                      <a:endParaRPr lang="en-US" sz="1300" dirty="0">
                        <a:solidFill>
                          <a:srgbClr val="333333"/>
                        </a:solidFill>
                        <a:effectLst/>
                      </a:endParaRP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00898790"/>
                  </a:ext>
                </a:extLst>
              </a:tr>
              <a:tr h="294573">
                <a:tc>
                  <a:txBody>
                    <a:bodyPr/>
                    <a:lstStyle/>
                    <a:p>
                      <a:pPr algn="l" fontAlgn="t"/>
                      <a:r>
                        <a:rPr lang="fr-FR" sz="1300">
                          <a:solidFill>
                            <a:srgbClr val="333333"/>
                          </a:solidFill>
                          <a:effectLst/>
                        </a:rPr>
                        <a:t> Help icon</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fr-FR" sz="1300" dirty="0">
                          <a:solidFill>
                            <a:srgbClr val="333333"/>
                          </a:solidFill>
                          <a:effectLst/>
                        </a:rPr>
                        <a:t> Guide</a:t>
                      </a:r>
                    </a:p>
                  </a:txBody>
                  <a:tcPr marL="68825" marR="68825" marT="48178" marB="4817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0310011"/>
                  </a:ext>
                </a:extLst>
              </a:tr>
            </a:tbl>
          </a:graphicData>
        </a:graphic>
      </p:graphicFrame>
      <p:sp>
        <p:nvSpPr>
          <p:cNvPr id="2" name="Espace réservé du pied de page 1">
            <a:extLst>
              <a:ext uri="{FF2B5EF4-FFF2-40B4-BE49-F238E27FC236}">
                <a16:creationId xmlns:a16="http://schemas.microsoft.com/office/drawing/2014/main" id="{58886416-0FFC-4681-AA52-F94BBB69E97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18899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25</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Créer un test</a:t>
            </a:r>
          </a:p>
        </p:txBody>
      </p:sp>
      <p:pic>
        <p:nvPicPr>
          <p:cNvPr id="11" name="Image 10">
            <a:extLst>
              <a:ext uri="{FF2B5EF4-FFF2-40B4-BE49-F238E27FC236}">
                <a16:creationId xmlns:a16="http://schemas.microsoft.com/office/drawing/2014/main" id="{B59266C3-8382-46C8-8325-B9D35012A412}"/>
              </a:ext>
            </a:extLst>
          </p:cNvPr>
          <p:cNvPicPr>
            <a:picLocks noChangeAspect="1"/>
          </p:cNvPicPr>
          <p:nvPr/>
        </p:nvPicPr>
        <p:blipFill>
          <a:blip r:embed="rId3"/>
          <a:stretch>
            <a:fillRect/>
          </a:stretch>
        </p:blipFill>
        <p:spPr>
          <a:xfrm>
            <a:off x="2650704" y="2471564"/>
            <a:ext cx="4276725" cy="1666875"/>
          </a:xfrm>
          <a:prstGeom prst="rect">
            <a:avLst/>
          </a:prstGeom>
        </p:spPr>
      </p:pic>
      <p:pic>
        <p:nvPicPr>
          <p:cNvPr id="12" name="Image 11">
            <a:extLst>
              <a:ext uri="{FF2B5EF4-FFF2-40B4-BE49-F238E27FC236}">
                <a16:creationId xmlns:a16="http://schemas.microsoft.com/office/drawing/2014/main" id="{449ADA4F-52DE-43E5-9C8B-D46EC0C19AAA}"/>
              </a:ext>
            </a:extLst>
          </p:cNvPr>
          <p:cNvPicPr>
            <a:picLocks noChangeAspect="1"/>
          </p:cNvPicPr>
          <p:nvPr/>
        </p:nvPicPr>
        <p:blipFill>
          <a:blip r:embed="rId4"/>
          <a:stretch>
            <a:fillRect/>
          </a:stretch>
        </p:blipFill>
        <p:spPr>
          <a:xfrm>
            <a:off x="3802832" y="1868850"/>
            <a:ext cx="742950" cy="447675"/>
          </a:xfrm>
          <a:prstGeom prst="rect">
            <a:avLst/>
          </a:prstGeom>
        </p:spPr>
      </p:pic>
      <p:pic>
        <p:nvPicPr>
          <p:cNvPr id="13" name="Image 12">
            <a:extLst>
              <a:ext uri="{FF2B5EF4-FFF2-40B4-BE49-F238E27FC236}">
                <a16:creationId xmlns:a16="http://schemas.microsoft.com/office/drawing/2014/main" id="{05160CB2-E3CA-4E73-8795-D4E8DDA741D2}"/>
              </a:ext>
            </a:extLst>
          </p:cNvPr>
          <p:cNvPicPr>
            <a:picLocks noChangeAspect="1"/>
          </p:cNvPicPr>
          <p:nvPr/>
        </p:nvPicPr>
        <p:blipFill>
          <a:blip r:embed="rId5"/>
          <a:stretch>
            <a:fillRect/>
          </a:stretch>
        </p:blipFill>
        <p:spPr>
          <a:xfrm>
            <a:off x="5098976" y="4805347"/>
            <a:ext cx="2124075" cy="1514475"/>
          </a:xfrm>
          <a:prstGeom prst="rect">
            <a:avLst/>
          </a:prstGeom>
        </p:spPr>
      </p:pic>
      <p:sp>
        <p:nvSpPr>
          <p:cNvPr id="2" name="Espace réservé du pied de page 1">
            <a:extLst>
              <a:ext uri="{FF2B5EF4-FFF2-40B4-BE49-F238E27FC236}">
                <a16:creationId xmlns:a16="http://schemas.microsoft.com/office/drawing/2014/main" id="{6A3C4F4D-61AA-4AEB-A7E7-2E33FAE9D571}"/>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830820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26</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Enregistrer un scénario</a:t>
            </a:r>
          </a:p>
        </p:txBody>
      </p:sp>
      <p:pic>
        <p:nvPicPr>
          <p:cNvPr id="8" name="Image 7">
            <a:extLst>
              <a:ext uri="{FF2B5EF4-FFF2-40B4-BE49-F238E27FC236}">
                <a16:creationId xmlns:a16="http://schemas.microsoft.com/office/drawing/2014/main" id="{1C0E57C3-A086-479B-B12C-3DB8FD253E49}"/>
              </a:ext>
            </a:extLst>
          </p:cNvPr>
          <p:cNvPicPr>
            <a:picLocks noChangeAspect="1"/>
          </p:cNvPicPr>
          <p:nvPr/>
        </p:nvPicPr>
        <p:blipFill rotWithShape="1">
          <a:blip r:embed="rId3"/>
          <a:srcRect l="33901" t="4755" r="28808" b="76226"/>
          <a:stretch/>
        </p:blipFill>
        <p:spPr>
          <a:xfrm>
            <a:off x="2627958" y="2575112"/>
            <a:ext cx="1018186" cy="370248"/>
          </a:xfrm>
          <a:prstGeom prst="rect">
            <a:avLst/>
          </a:prstGeom>
        </p:spPr>
      </p:pic>
      <p:pic>
        <p:nvPicPr>
          <p:cNvPr id="9" name="Image 8">
            <a:extLst>
              <a:ext uri="{FF2B5EF4-FFF2-40B4-BE49-F238E27FC236}">
                <a16:creationId xmlns:a16="http://schemas.microsoft.com/office/drawing/2014/main" id="{A4423924-DF3E-4108-B71D-A343D360FEE9}"/>
              </a:ext>
            </a:extLst>
          </p:cNvPr>
          <p:cNvPicPr>
            <a:picLocks noChangeAspect="1"/>
          </p:cNvPicPr>
          <p:nvPr/>
        </p:nvPicPr>
        <p:blipFill>
          <a:blip r:embed="rId4"/>
          <a:stretch>
            <a:fillRect/>
          </a:stretch>
        </p:blipFill>
        <p:spPr>
          <a:xfrm>
            <a:off x="539552" y="3265493"/>
            <a:ext cx="6660232" cy="1997484"/>
          </a:xfrm>
          <a:prstGeom prst="rect">
            <a:avLst/>
          </a:prstGeom>
        </p:spPr>
      </p:pic>
      <p:sp>
        <p:nvSpPr>
          <p:cNvPr id="2" name="Espace réservé du pied de page 1">
            <a:extLst>
              <a:ext uri="{FF2B5EF4-FFF2-40B4-BE49-F238E27FC236}">
                <a16:creationId xmlns:a16="http://schemas.microsoft.com/office/drawing/2014/main" id="{ECA547FD-8557-4DC4-A252-ECAEF041713D}"/>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676137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27</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Stopper l’enregistrement</a:t>
            </a:r>
          </a:p>
        </p:txBody>
      </p:sp>
      <p:pic>
        <p:nvPicPr>
          <p:cNvPr id="7" name="Image 6">
            <a:extLst>
              <a:ext uri="{FF2B5EF4-FFF2-40B4-BE49-F238E27FC236}">
                <a16:creationId xmlns:a16="http://schemas.microsoft.com/office/drawing/2014/main" id="{993BEA53-5582-4328-98EE-0B933B660C9E}"/>
              </a:ext>
            </a:extLst>
          </p:cNvPr>
          <p:cNvPicPr>
            <a:picLocks noChangeAspect="1"/>
          </p:cNvPicPr>
          <p:nvPr/>
        </p:nvPicPr>
        <p:blipFill>
          <a:blip r:embed="rId3"/>
          <a:stretch>
            <a:fillRect/>
          </a:stretch>
        </p:blipFill>
        <p:spPr>
          <a:xfrm>
            <a:off x="912800" y="2798966"/>
            <a:ext cx="6660232" cy="1997484"/>
          </a:xfrm>
          <a:prstGeom prst="rect">
            <a:avLst/>
          </a:prstGeom>
        </p:spPr>
      </p:pic>
      <p:pic>
        <p:nvPicPr>
          <p:cNvPr id="11" name="Image 10">
            <a:extLst>
              <a:ext uri="{FF2B5EF4-FFF2-40B4-BE49-F238E27FC236}">
                <a16:creationId xmlns:a16="http://schemas.microsoft.com/office/drawing/2014/main" id="{856B2EED-5999-4B10-8A26-749742B8AD53}"/>
              </a:ext>
            </a:extLst>
          </p:cNvPr>
          <p:cNvPicPr>
            <a:picLocks noChangeAspect="1"/>
          </p:cNvPicPr>
          <p:nvPr/>
        </p:nvPicPr>
        <p:blipFill>
          <a:blip r:embed="rId4"/>
          <a:stretch>
            <a:fillRect/>
          </a:stretch>
        </p:blipFill>
        <p:spPr>
          <a:xfrm>
            <a:off x="3876204" y="2228394"/>
            <a:ext cx="733425" cy="409575"/>
          </a:xfrm>
          <a:prstGeom prst="rect">
            <a:avLst/>
          </a:prstGeom>
        </p:spPr>
      </p:pic>
      <p:cxnSp>
        <p:nvCxnSpPr>
          <p:cNvPr id="12" name="Connecteur droit avec flèche 11">
            <a:extLst>
              <a:ext uri="{FF2B5EF4-FFF2-40B4-BE49-F238E27FC236}">
                <a16:creationId xmlns:a16="http://schemas.microsoft.com/office/drawing/2014/main" id="{F7A2F9E1-CBD3-4C5E-8A38-9ECDA6A10D70}"/>
              </a:ext>
            </a:extLst>
          </p:cNvPr>
          <p:cNvCxnSpPr>
            <a:cxnSpLocks/>
          </p:cNvCxnSpPr>
          <p:nvPr/>
        </p:nvCxnSpPr>
        <p:spPr>
          <a:xfrm>
            <a:off x="4105660" y="3429000"/>
            <a:ext cx="360040" cy="165618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C2BBA811-E871-4076-8275-4E2A96F6A185}"/>
              </a:ext>
            </a:extLst>
          </p:cNvPr>
          <p:cNvPicPr>
            <a:picLocks noChangeAspect="1"/>
          </p:cNvPicPr>
          <p:nvPr/>
        </p:nvPicPr>
        <p:blipFill>
          <a:blip r:embed="rId5"/>
          <a:stretch>
            <a:fillRect/>
          </a:stretch>
        </p:blipFill>
        <p:spPr>
          <a:xfrm>
            <a:off x="3419872" y="5085184"/>
            <a:ext cx="2676996" cy="1948370"/>
          </a:xfrm>
          <a:prstGeom prst="rect">
            <a:avLst/>
          </a:prstGeom>
        </p:spPr>
      </p:pic>
      <p:sp>
        <p:nvSpPr>
          <p:cNvPr id="2" name="Espace réservé du pied de page 1">
            <a:extLst>
              <a:ext uri="{FF2B5EF4-FFF2-40B4-BE49-F238E27FC236}">
                <a16:creationId xmlns:a16="http://schemas.microsoft.com/office/drawing/2014/main" id="{CC3274B5-8F18-4B0B-B423-3769AA3B16B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365533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28</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Test</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Script </a:t>
            </a:r>
            <a:r>
              <a:rPr lang="fr-FR" dirty="0" err="1"/>
              <a:t>Selenium</a:t>
            </a:r>
            <a:endParaRPr lang="fr-FR" dirty="0"/>
          </a:p>
          <a:p>
            <a:r>
              <a:rPr lang="fr-FR" sz="1800" dirty="0"/>
              <a:t>Command: 	action sur le navigateur</a:t>
            </a:r>
          </a:p>
          <a:p>
            <a:r>
              <a:rPr lang="fr-FR" sz="1800" dirty="0"/>
              <a:t>Target:	objet ciblé par l’action</a:t>
            </a:r>
          </a:p>
          <a:p>
            <a:r>
              <a:rPr lang="fr-FR" sz="1800" dirty="0"/>
              <a:t>Value:	valeur d’entrée de l’action</a:t>
            </a:r>
          </a:p>
          <a:p>
            <a:endParaRPr lang="fr-FR" dirty="0"/>
          </a:p>
        </p:txBody>
      </p:sp>
      <p:pic>
        <p:nvPicPr>
          <p:cNvPr id="9" name="Image 8">
            <a:extLst>
              <a:ext uri="{FF2B5EF4-FFF2-40B4-BE49-F238E27FC236}">
                <a16:creationId xmlns:a16="http://schemas.microsoft.com/office/drawing/2014/main" id="{41A5FCF1-E2B2-440F-9A85-D062F43C1439}"/>
              </a:ext>
            </a:extLst>
          </p:cNvPr>
          <p:cNvPicPr>
            <a:picLocks noChangeAspect="1"/>
          </p:cNvPicPr>
          <p:nvPr/>
        </p:nvPicPr>
        <p:blipFill rotWithShape="1">
          <a:blip r:embed="rId3"/>
          <a:srcRect t="14484" b="72790"/>
          <a:stretch/>
        </p:blipFill>
        <p:spPr>
          <a:xfrm>
            <a:off x="898705" y="3749900"/>
            <a:ext cx="7774284" cy="720080"/>
          </a:xfrm>
          <a:prstGeom prst="rect">
            <a:avLst/>
          </a:prstGeom>
        </p:spPr>
      </p:pic>
      <p:pic>
        <p:nvPicPr>
          <p:cNvPr id="14" name="Image 13">
            <a:extLst>
              <a:ext uri="{FF2B5EF4-FFF2-40B4-BE49-F238E27FC236}">
                <a16:creationId xmlns:a16="http://schemas.microsoft.com/office/drawing/2014/main" id="{DCBEBA59-CA01-48A7-A885-946B6F8606E6}"/>
              </a:ext>
            </a:extLst>
          </p:cNvPr>
          <p:cNvPicPr>
            <a:picLocks noChangeAspect="1"/>
          </p:cNvPicPr>
          <p:nvPr/>
        </p:nvPicPr>
        <p:blipFill>
          <a:blip r:embed="rId4"/>
          <a:stretch>
            <a:fillRect/>
          </a:stretch>
        </p:blipFill>
        <p:spPr>
          <a:xfrm>
            <a:off x="2267744" y="4887977"/>
            <a:ext cx="4608512" cy="864096"/>
          </a:xfrm>
          <a:prstGeom prst="rect">
            <a:avLst/>
          </a:prstGeom>
        </p:spPr>
      </p:pic>
      <p:sp>
        <p:nvSpPr>
          <p:cNvPr id="2" name="Espace réservé du pied de page 1">
            <a:extLst>
              <a:ext uri="{FF2B5EF4-FFF2-40B4-BE49-F238E27FC236}">
                <a16:creationId xmlns:a16="http://schemas.microsoft.com/office/drawing/2014/main" id="{BBEC46DB-B6E5-4B43-9EA5-BA5DF6DEA54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77767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29</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endParaRPr lang="fr-FR" dirty="0"/>
          </a:p>
        </p:txBody>
      </p:sp>
      <p:pic>
        <p:nvPicPr>
          <p:cNvPr id="7" name="Image 6">
            <a:extLst>
              <a:ext uri="{FF2B5EF4-FFF2-40B4-BE49-F238E27FC236}">
                <a16:creationId xmlns:a16="http://schemas.microsoft.com/office/drawing/2014/main" id="{22B7FE16-A8A1-409E-AAB1-F92AC20E24CD}"/>
              </a:ext>
            </a:extLst>
          </p:cNvPr>
          <p:cNvPicPr>
            <a:picLocks noChangeAspect="1"/>
          </p:cNvPicPr>
          <p:nvPr/>
        </p:nvPicPr>
        <p:blipFill>
          <a:blip r:embed="rId3"/>
          <a:stretch>
            <a:fillRect/>
          </a:stretch>
        </p:blipFill>
        <p:spPr>
          <a:xfrm>
            <a:off x="448015" y="1205785"/>
            <a:ext cx="666750" cy="381000"/>
          </a:xfrm>
          <a:prstGeom prst="rect">
            <a:avLst/>
          </a:prstGeom>
        </p:spPr>
      </p:pic>
      <p:pic>
        <p:nvPicPr>
          <p:cNvPr id="8" name="Image 7">
            <a:extLst>
              <a:ext uri="{FF2B5EF4-FFF2-40B4-BE49-F238E27FC236}">
                <a16:creationId xmlns:a16="http://schemas.microsoft.com/office/drawing/2014/main" id="{9F5A3209-60AD-464D-823F-6EDFAAE9A215}"/>
              </a:ext>
            </a:extLst>
          </p:cNvPr>
          <p:cNvPicPr>
            <a:picLocks noChangeAspect="1"/>
          </p:cNvPicPr>
          <p:nvPr/>
        </p:nvPicPr>
        <p:blipFill>
          <a:blip r:embed="rId4"/>
          <a:stretch>
            <a:fillRect/>
          </a:stretch>
        </p:blipFill>
        <p:spPr>
          <a:xfrm>
            <a:off x="705701" y="2205272"/>
            <a:ext cx="5486400" cy="1619250"/>
          </a:xfrm>
          <a:prstGeom prst="rect">
            <a:avLst/>
          </a:prstGeom>
        </p:spPr>
      </p:pic>
      <p:cxnSp>
        <p:nvCxnSpPr>
          <p:cNvPr id="11" name="Connecteur droit avec flèche 10">
            <a:extLst>
              <a:ext uri="{FF2B5EF4-FFF2-40B4-BE49-F238E27FC236}">
                <a16:creationId xmlns:a16="http://schemas.microsoft.com/office/drawing/2014/main" id="{7DEF0A69-606B-4CF6-9B23-2B029608A7F2}"/>
              </a:ext>
            </a:extLst>
          </p:cNvPr>
          <p:cNvCxnSpPr>
            <a:cxnSpLocks/>
          </p:cNvCxnSpPr>
          <p:nvPr/>
        </p:nvCxnSpPr>
        <p:spPr>
          <a:xfrm>
            <a:off x="1079252" y="1714284"/>
            <a:ext cx="562553" cy="4632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1D06E09B-429B-4D76-9F2D-ABBB56815925}"/>
              </a:ext>
            </a:extLst>
          </p:cNvPr>
          <p:cNvPicPr>
            <a:picLocks noChangeAspect="1"/>
          </p:cNvPicPr>
          <p:nvPr/>
        </p:nvPicPr>
        <p:blipFill>
          <a:blip r:embed="rId5"/>
          <a:stretch>
            <a:fillRect/>
          </a:stretch>
        </p:blipFill>
        <p:spPr>
          <a:xfrm>
            <a:off x="2131407" y="4754216"/>
            <a:ext cx="6555393" cy="1967259"/>
          </a:xfrm>
          <a:prstGeom prst="rect">
            <a:avLst/>
          </a:prstGeom>
        </p:spPr>
      </p:pic>
      <p:cxnSp>
        <p:nvCxnSpPr>
          <p:cNvPr id="13" name="Connecteur droit avec flèche 12">
            <a:extLst>
              <a:ext uri="{FF2B5EF4-FFF2-40B4-BE49-F238E27FC236}">
                <a16:creationId xmlns:a16="http://schemas.microsoft.com/office/drawing/2014/main" id="{D87E7B9E-0BA2-4005-9110-41211674EDA3}"/>
              </a:ext>
            </a:extLst>
          </p:cNvPr>
          <p:cNvCxnSpPr>
            <a:cxnSpLocks/>
          </p:cNvCxnSpPr>
          <p:nvPr/>
        </p:nvCxnSpPr>
        <p:spPr>
          <a:xfrm>
            <a:off x="3081965" y="3699888"/>
            <a:ext cx="1008112" cy="9822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B8B553F7-1FB5-4475-BD26-62794861B945}"/>
              </a:ext>
            </a:extLst>
          </p:cNvPr>
          <p:cNvPicPr>
            <a:picLocks noChangeAspect="1"/>
          </p:cNvPicPr>
          <p:nvPr/>
        </p:nvPicPr>
        <p:blipFill>
          <a:blip r:embed="rId6"/>
          <a:stretch>
            <a:fillRect/>
          </a:stretch>
        </p:blipFill>
        <p:spPr>
          <a:xfrm>
            <a:off x="5386223" y="2573937"/>
            <a:ext cx="3684942" cy="1967260"/>
          </a:xfrm>
          <a:prstGeom prst="rect">
            <a:avLst/>
          </a:prstGeom>
        </p:spPr>
      </p:pic>
      <p:sp>
        <p:nvSpPr>
          <p:cNvPr id="2" name="Espace réservé du pied de page 1">
            <a:extLst>
              <a:ext uri="{FF2B5EF4-FFF2-40B4-BE49-F238E27FC236}">
                <a16:creationId xmlns:a16="http://schemas.microsoft.com/office/drawing/2014/main" id="{02C70B03-8E0B-444C-8762-A43F770CB212}"/>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17752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8F02EA1-6F75-457E-A309-8C91E07CD1CA}"/>
              </a:ext>
            </a:extLst>
          </p:cNvPr>
          <p:cNvSpPr>
            <a:spLocks noGrp="1"/>
          </p:cNvSpPr>
          <p:nvPr>
            <p:ph type="title"/>
          </p:nvPr>
        </p:nvSpPr>
        <p:spPr/>
        <p:txBody>
          <a:bodyPr/>
          <a:lstStyle/>
          <a:p>
            <a:r>
              <a:rPr lang="fr-FR"/>
              <a:t>Agenda</a:t>
            </a:r>
          </a:p>
        </p:txBody>
      </p:sp>
      <p:sp>
        <p:nvSpPr>
          <p:cNvPr id="46082" name="Espace réservé du contenu 2"/>
          <p:cNvSpPr>
            <a:spLocks noGrp="1"/>
          </p:cNvSpPr>
          <p:nvPr>
            <p:ph sz="half" idx="1"/>
          </p:nvPr>
        </p:nvSpPr>
        <p:spPr>
          <a:xfrm>
            <a:off x="457200" y="1600200"/>
            <a:ext cx="5770984" cy="4525963"/>
          </a:xfrm>
        </p:spPr>
        <p:txBody>
          <a:bodyPr>
            <a:normAutofit fontScale="85000" lnSpcReduction="20000"/>
          </a:bodyPr>
          <a:lstStyle/>
          <a:p>
            <a:r>
              <a:rPr lang="fr-FR" b="1" dirty="0"/>
              <a:t>Chapitre 1</a:t>
            </a:r>
          </a:p>
          <a:p>
            <a:pPr lvl="1"/>
            <a:r>
              <a:rPr lang="fr-FR" dirty="0"/>
              <a:t>Principe de l’automatisation</a:t>
            </a:r>
          </a:p>
          <a:p>
            <a:pPr lvl="1"/>
            <a:r>
              <a:rPr lang="fr-FR" dirty="0"/>
              <a:t>Introduction à </a:t>
            </a:r>
            <a:r>
              <a:rPr lang="fr-FR" dirty="0" err="1"/>
              <a:t>Selenium</a:t>
            </a:r>
            <a:r>
              <a:rPr lang="fr-FR" dirty="0"/>
              <a:t>: IDE</a:t>
            </a:r>
          </a:p>
          <a:p>
            <a:pPr lvl="1"/>
            <a:r>
              <a:rPr lang="fr-FR" dirty="0"/>
              <a:t>Gestion des objets HTML</a:t>
            </a:r>
          </a:p>
          <a:p>
            <a:pPr lvl="1"/>
            <a:r>
              <a:rPr lang="fr-FR" dirty="0"/>
              <a:t>Fonctionnalités avancées</a:t>
            </a:r>
          </a:p>
          <a:p>
            <a:pPr marL="457200" lvl="1" indent="0">
              <a:buNone/>
            </a:pPr>
            <a:endParaRPr lang="fr-FR" dirty="0"/>
          </a:p>
          <a:p>
            <a:r>
              <a:rPr lang="fr-FR" b="1" dirty="0"/>
              <a:t>Chapitre 2</a:t>
            </a:r>
          </a:p>
          <a:p>
            <a:pPr lvl="1"/>
            <a:r>
              <a:rPr lang="fr-FR" dirty="0"/>
              <a:t>Introduction à </a:t>
            </a:r>
            <a:r>
              <a:rPr lang="fr-FR" dirty="0" err="1"/>
              <a:t>Selenium</a:t>
            </a:r>
            <a:r>
              <a:rPr lang="fr-FR" dirty="0"/>
              <a:t> </a:t>
            </a:r>
            <a:r>
              <a:rPr lang="fr-FR" dirty="0" err="1"/>
              <a:t>WebDriver</a:t>
            </a:r>
            <a:endParaRPr lang="fr-FR" dirty="0"/>
          </a:p>
          <a:p>
            <a:pPr lvl="1"/>
            <a:r>
              <a:rPr lang="fr-FR" dirty="0" err="1"/>
              <a:t>Selenium</a:t>
            </a:r>
            <a:r>
              <a:rPr lang="fr-FR" dirty="0"/>
              <a:t> </a:t>
            </a:r>
            <a:r>
              <a:rPr lang="fr-FR" dirty="0" err="1"/>
              <a:t>Grid</a:t>
            </a:r>
            <a:endParaRPr lang="fr-FR" dirty="0"/>
          </a:p>
          <a:p>
            <a:pPr lvl="1"/>
            <a:r>
              <a:rPr lang="fr-FR" dirty="0"/>
              <a:t>Exécution à partir de Jenkins</a:t>
            </a:r>
          </a:p>
          <a:p>
            <a:pPr lvl="1"/>
            <a:endParaRPr lang="fr-FR" dirty="0"/>
          </a:p>
          <a:p>
            <a:r>
              <a:rPr lang="fr-FR" b="1" dirty="0"/>
              <a:t>Chapitre 3</a:t>
            </a:r>
          </a:p>
          <a:p>
            <a:pPr lvl="1"/>
            <a:r>
              <a:rPr lang="fr-FR" dirty="0"/>
              <a:t>Framework d’automatisation</a:t>
            </a:r>
          </a:p>
          <a:p>
            <a:endParaRPr lang="fr-FR" b="1" dirty="0"/>
          </a:p>
          <a:p>
            <a:pPr lvl="1"/>
            <a:endParaRPr lang="fr-FR" dirty="0"/>
          </a:p>
          <a:p>
            <a:endParaRPr lang="fr-FR" dirty="0"/>
          </a:p>
          <a:p>
            <a:pPr eaLnBrk="1" hangingPunct="1">
              <a:buFont typeface="+mj-lt"/>
              <a:buAutoNum type="arabicPeriod"/>
              <a:defRPr/>
            </a:pPr>
            <a:endParaRPr lang="fr-FR" sz="1100" b="1" dirty="0">
              <a:solidFill>
                <a:srgbClr val="000000"/>
              </a:solidFill>
              <a:latin typeface="Arial" panose="020B0604020202020204" pitchFamily="34" charset="0"/>
              <a:cs typeface="Arial" panose="020B0604020202020204" pitchFamily="34" charset="0"/>
            </a:endParaRPr>
          </a:p>
          <a:p>
            <a:pPr eaLnBrk="1" hangingPunct="1">
              <a:buFont typeface="Arial" charset="0"/>
              <a:buNone/>
              <a:defRPr/>
            </a:pPr>
            <a:endParaRPr sz="1400" dirty="0">
              <a:solidFill>
                <a:srgbClr val="000000"/>
              </a:solidFill>
              <a:latin typeface="Arial" panose="020B0604020202020204" pitchFamily="34" charset="0"/>
              <a:cs typeface="Arial" panose="020B0604020202020204" pitchFamily="34" charset="0"/>
            </a:endParaRPr>
          </a:p>
        </p:txBody>
      </p:sp>
      <p:sp>
        <p:nvSpPr>
          <p:cNvPr id="8198"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493471FC-0801-46E7-9663-606C6B752740}" type="slidenum">
              <a:rPr lang="fr-FR" altLang="fr-FR" sz="1200">
                <a:solidFill>
                  <a:srgbClr val="000000"/>
                </a:solidFill>
                <a:latin typeface="Calibri" panose="020F0502020204030204" pitchFamily="34" charset="0"/>
              </a:rPr>
              <a:pPr eaLnBrk="1" hangingPunct="1">
                <a:spcBef>
                  <a:spcPct val="0"/>
                </a:spcBef>
                <a:buSzTx/>
                <a:buFontTx/>
                <a:buNone/>
              </a:pPr>
              <a:t>3</a:t>
            </a:fld>
            <a:endParaRPr lang="fr-FR" altLang="fr-FR" sz="1200">
              <a:solidFill>
                <a:srgbClr val="000000"/>
              </a:solidFill>
              <a:latin typeface="Calibri" panose="020F0502020204030204" pitchFamily="34" charset="0"/>
            </a:endParaRPr>
          </a:p>
        </p:txBody>
      </p:sp>
      <p:pic>
        <p:nvPicPr>
          <p:cNvPr id="5" name="Image 4">
            <a:extLst>
              <a:ext uri="{FF2B5EF4-FFF2-40B4-BE49-F238E27FC236}">
                <a16:creationId xmlns:a16="http://schemas.microsoft.com/office/drawing/2014/main" id="{04AA9EDA-9317-4B2E-A414-7975C067427D}"/>
              </a:ext>
            </a:extLst>
          </p:cNvPr>
          <p:cNvPicPr>
            <a:picLocks noChangeAspect="1"/>
          </p:cNvPicPr>
          <p:nvPr/>
        </p:nvPicPr>
        <p:blipFill rotWithShape="1">
          <a:blip r:embed="rId3"/>
          <a:srcRect l="5901" t="18501" r="5901" b="18501"/>
          <a:stretch/>
        </p:blipFill>
        <p:spPr>
          <a:xfrm>
            <a:off x="0" y="-8396"/>
            <a:ext cx="2195736" cy="1568383"/>
          </a:xfrm>
          <a:prstGeom prst="rect">
            <a:avLst/>
          </a:prstGeom>
        </p:spPr>
      </p:pic>
      <p:sp>
        <p:nvSpPr>
          <p:cNvPr id="7" name="Espace réservé du pied de page 6">
            <a:extLst>
              <a:ext uri="{FF2B5EF4-FFF2-40B4-BE49-F238E27FC236}">
                <a16:creationId xmlns:a16="http://schemas.microsoft.com/office/drawing/2014/main" id="{9BDF4C53-09AC-4804-9568-223F79744350}"/>
              </a:ext>
            </a:extLst>
          </p:cNvPr>
          <p:cNvSpPr>
            <a:spLocks noGrp="1"/>
          </p:cNvSpPr>
          <p:nvPr>
            <p:ph type="ftr" sz="quarter" idx="11"/>
          </p:nvPr>
        </p:nvSpPr>
        <p:spPr/>
        <p:txBody>
          <a:bodyPr/>
          <a:lstStyle/>
          <a:p>
            <a:r>
              <a:rPr lang="fr-FR"/>
              <a:t>Selenium: Automatisation des applications </a:t>
            </a:r>
          </a:p>
        </p:txBody>
      </p:sp>
      <p:sp>
        <p:nvSpPr>
          <p:cNvPr id="6" name="Espace réservé du contenu 5">
            <a:extLst>
              <a:ext uri="{FF2B5EF4-FFF2-40B4-BE49-F238E27FC236}">
                <a16:creationId xmlns:a16="http://schemas.microsoft.com/office/drawing/2014/main" id="{A9007C21-5D14-44BB-9A45-705DFE3CD1F5}"/>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403535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30</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Vitesse</a:t>
            </a:r>
          </a:p>
        </p:txBody>
      </p:sp>
      <p:pic>
        <p:nvPicPr>
          <p:cNvPr id="14" name="Image 13">
            <a:extLst>
              <a:ext uri="{FF2B5EF4-FFF2-40B4-BE49-F238E27FC236}">
                <a16:creationId xmlns:a16="http://schemas.microsoft.com/office/drawing/2014/main" id="{1196CFEF-4531-4D53-93AA-2D86D8F5E53F}"/>
              </a:ext>
            </a:extLst>
          </p:cNvPr>
          <p:cNvPicPr>
            <a:picLocks noChangeAspect="1"/>
          </p:cNvPicPr>
          <p:nvPr/>
        </p:nvPicPr>
        <p:blipFill>
          <a:blip r:embed="rId3"/>
          <a:stretch>
            <a:fillRect/>
          </a:stretch>
        </p:blipFill>
        <p:spPr>
          <a:xfrm>
            <a:off x="2555776" y="2858222"/>
            <a:ext cx="1202408" cy="3471741"/>
          </a:xfrm>
          <a:prstGeom prst="rect">
            <a:avLst/>
          </a:prstGeom>
        </p:spPr>
      </p:pic>
      <p:sp>
        <p:nvSpPr>
          <p:cNvPr id="2" name="Espace réservé du pied de page 1">
            <a:extLst>
              <a:ext uri="{FF2B5EF4-FFF2-40B4-BE49-F238E27FC236}">
                <a16:creationId xmlns:a16="http://schemas.microsoft.com/office/drawing/2014/main" id="{CD222D9E-0E5F-4F9D-A509-D10F73BFD25C}"/>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3281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31</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Exécution</a:t>
            </a:r>
          </a:p>
        </p:txBody>
      </p:sp>
      <p:sp>
        <p:nvSpPr>
          <p:cNvPr id="3" name="Espace réservé du contenu 2">
            <a:extLst>
              <a:ext uri="{FF2B5EF4-FFF2-40B4-BE49-F238E27FC236}">
                <a16:creationId xmlns:a16="http://schemas.microsoft.com/office/drawing/2014/main" id="{84F3A0D4-B6C2-4E3E-9F77-1F659FC1528B}"/>
              </a:ext>
            </a:extLst>
          </p:cNvPr>
          <p:cNvSpPr>
            <a:spLocks noGrp="1"/>
          </p:cNvSpPr>
          <p:nvPr>
            <p:ph idx="1"/>
          </p:nvPr>
        </p:nvSpPr>
        <p:spPr/>
        <p:txBody>
          <a:bodyPr/>
          <a:lstStyle/>
          <a:p>
            <a:r>
              <a:rPr lang="fr-FR" dirty="0"/>
              <a:t>Résultats</a:t>
            </a:r>
          </a:p>
        </p:txBody>
      </p:sp>
      <p:pic>
        <p:nvPicPr>
          <p:cNvPr id="7" name="Image 6">
            <a:extLst>
              <a:ext uri="{FF2B5EF4-FFF2-40B4-BE49-F238E27FC236}">
                <a16:creationId xmlns:a16="http://schemas.microsoft.com/office/drawing/2014/main" id="{79F3245B-6C08-49FE-AFC7-80E0F4D92683}"/>
              </a:ext>
            </a:extLst>
          </p:cNvPr>
          <p:cNvPicPr>
            <a:picLocks noChangeAspect="1"/>
          </p:cNvPicPr>
          <p:nvPr/>
        </p:nvPicPr>
        <p:blipFill>
          <a:blip r:embed="rId3"/>
          <a:stretch>
            <a:fillRect/>
          </a:stretch>
        </p:blipFill>
        <p:spPr>
          <a:xfrm>
            <a:off x="2893478" y="1525617"/>
            <a:ext cx="3196381" cy="3212403"/>
          </a:xfrm>
          <a:prstGeom prst="rect">
            <a:avLst/>
          </a:prstGeom>
        </p:spPr>
      </p:pic>
      <p:sp>
        <p:nvSpPr>
          <p:cNvPr id="8" name="Rectangle 7">
            <a:extLst>
              <a:ext uri="{FF2B5EF4-FFF2-40B4-BE49-F238E27FC236}">
                <a16:creationId xmlns:a16="http://schemas.microsoft.com/office/drawing/2014/main" id="{2FA56EA1-4EF9-4539-B84E-A514CAA847C2}"/>
              </a:ext>
            </a:extLst>
          </p:cNvPr>
          <p:cNvSpPr/>
          <p:nvPr/>
        </p:nvSpPr>
        <p:spPr>
          <a:xfrm>
            <a:off x="483827" y="2392288"/>
            <a:ext cx="971746" cy="430887"/>
          </a:xfrm>
          <a:prstGeom prst="rect">
            <a:avLst/>
          </a:prstGeom>
        </p:spPr>
        <p:txBody>
          <a:bodyPr wrap="square">
            <a:spAutoFit/>
          </a:bodyPr>
          <a:lstStyle/>
          <a:p>
            <a:r>
              <a:rPr lang="fr-FR" altLang="fr-FR" sz="1100" b="1" dirty="0">
                <a:solidFill>
                  <a:schemeClr val="accent1"/>
                </a:solidFill>
                <a:latin typeface="Arial" panose="020B0604020202020204" pitchFamily="34" charset="0"/>
                <a:cs typeface="Arial" panose="020B0604020202020204" pitchFamily="34" charset="0"/>
              </a:rPr>
              <a:t>Statut d’exécution</a:t>
            </a:r>
            <a:endParaRPr lang="fr-FR" sz="1100" dirty="0">
              <a:solidFill>
                <a:schemeClr val="accent1"/>
              </a:solidFill>
            </a:endParaRPr>
          </a:p>
        </p:txBody>
      </p:sp>
      <p:cxnSp>
        <p:nvCxnSpPr>
          <p:cNvPr id="9" name="Connecteur droit avec flèche 8">
            <a:extLst>
              <a:ext uri="{FF2B5EF4-FFF2-40B4-BE49-F238E27FC236}">
                <a16:creationId xmlns:a16="http://schemas.microsoft.com/office/drawing/2014/main" id="{FEB5D203-FE71-4E6E-AD07-DA50E1E816FA}"/>
              </a:ext>
            </a:extLst>
          </p:cNvPr>
          <p:cNvCxnSpPr/>
          <p:nvPr/>
        </p:nvCxnSpPr>
        <p:spPr>
          <a:xfrm flipV="1">
            <a:off x="1167715" y="2294438"/>
            <a:ext cx="720080" cy="9785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FC798165-C352-43B2-AE87-DFCB6A9C0FE0}"/>
              </a:ext>
            </a:extLst>
          </p:cNvPr>
          <p:cNvCxnSpPr>
            <a:cxnSpLocks/>
          </p:cNvCxnSpPr>
          <p:nvPr/>
        </p:nvCxnSpPr>
        <p:spPr>
          <a:xfrm>
            <a:off x="1275640" y="2806464"/>
            <a:ext cx="828005" cy="160321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6F4D313A-B4A7-465D-970A-95826F7409F4}"/>
              </a:ext>
            </a:extLst>
          </p:cNvPr>
          <p:cNvPicPr>
            <a:picLocks noChangeAspect="1"/>
          </p:cNvPicPr>
          <p:nvPr/>
        </p:nvPicPr>
        <p:blipFill rotWithShape="1">
          <a:blip r:embed="rId4"/>
          <a:srcRect r="44370"/>
          <a:stretch/>
        </p:blipFill>
        <p:spPr>
          <a:xfrm>
            <a:off x="1815787" y="5066367"/>
            <a:ext cx="4980806" cy="1905000"/>
          </a:xfrm>
          <a:prstGeom prst="rect">
            <a:avLst/>
          </a:prstGeom>
        </p:spPr>
      </p:pic>
      <p:sp>
        <p:nvSpPr>
          <p:cNvPr id="13" name="Rectangle 12">
            <a:extLst>
              <a:ext uri="{FF2B5EF4-FFF2-40B4-BE49-F238E27FC236}">
                <a16:creationId xmlns:a16="http://schemas.microsoft.com/office/drawing/2014/main" id="{599F71CB-57DC-467B-B265-CD68A9DBED10}"/>
              </a:ext>
            </a:extLst>
          </p:cNvPr>
          <p:cNvSpPr/>
          <p:nvPr/>
        </p:nvSpPr>
        <p:spPr>
          <a:xfrm>
            <a:off x="604738" y="5062745"/>
            <a:ext cx="971746" cy="600164"/>
          </a:xfrm>
          <a:prstGeom prst="rect">
            <a:avLst/>
          </a:prstGeom>
        </p:spPr>
        <p:txBody>
          <a:bodyPr wrap="square">
            <a:spAutoFit/>
          </a:bodyPr>
          <a:lstStyle/>
          <a:p>
            <a:r>
              <a:rPr lang="fr-FR" altLang="fr-FR" sz="1100" b="1" dirty="0">
                <a:solidFill>
                  <a:schemeClr val="accent1"/>
                </a:solidFill>
                <a:latin typeface="Arial" panose="020B0604020202020204" pitchFamily="34" charset="0"/>
                <a:cs typeface="Arial" panose="020B0604020202020204" pitchFamily="34" charset="0"/>
              </a:rPr>
              <a:t>Log du rapport d’exécution</a:t>
            </a:r>
            <a:endParaRPr lang="fr-FR" sz="1100" dirty="0">
              <a:solidFill>
                <a:schemeClr val="accent1"/>
              </a:solidFill>
            </a:endParaRPr>
          </a:p>
        </p:txBody>
      </p:sp>
      <p:sp>
        <p:nvSpPr>
          <p:cNvPr id="2" name="Espace réservé du pied de page 1">
            <a:extLst>
              <a:ext uri="{FF2B5EF4-FFF2-40B4-BE49-F238E27FC236}">
                <a16:creationId xmlns:a16="http://schemas.microsoft.com/office/drawing/2014/main" id="{45BBF3B2-09D7-46E8-B107-2434C734EF65}"/>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840629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32</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Suite</a:t>
            </a:r>
          </a:p>
        </p:txBody>
      </p:sp>
      <p:sp>
        <p:nvSpPr>
          <p:cNvPr id="4" name="Espace réservé du contenu 3">
            <a:extLst>
              <a:ext uri="{FF2B5EF4-FFF2-40B4-BE49-F238E27FC236}">
                <a16:creationId xmlns:a16="http://schemas.microsoft.com/office/drawing/2014/main" id="{60D8E0D1-7C8C-4895-AC29-80AFC606C239}"/>
              </a:ext>
            </a:extLst>
          </p:cNvPr>
          <p:cNvSpPr>
            <a:spLocks noGrp="1"/>
          </p:cNvSpPr>
          <p:nvPr>
            <p:ph idx="1"/>
          </p:nvPr>
        </p:nvSpPr>
        <p:spPr/>
        <p:txBody>
          <a:bodyPr/>
          <a:lstStyle/>
          <a:p>
            <a:r>
              <a:rPr lang="fr-FR" dirty="0"/>
              <a:t>Sauvegarder</a:t>
            </a:r>
          </a:p>
        </p:txBody>
      </p:sp>
      <p:pic>
        <p:nvPicPr>
          <p:cNvPr id="6" name="Image 5">
            <a:extLst>
              <a:ext uri="{FF2B5EF4-FFF2-40B4-BE49-F238E27FC236}">
                <a16:creationId xmlns:a16="http://schemas.microsoft.com/office/drawing/2014/main" id="{6276011C-38F5-41A2-AE34-EB218CA4A7AE}"/>
              </a:ext>
            </a:extLst>
          </p:cNvPr>
          <p:cNvPicPr>
            <a:picLocks noChangeAspect="1"/>
          </p:cNvPicPr>
          <p:nvPr/>
        </p:nvPicPr>
        <p:blipFill rotWithShape="1">
          <a:blip r:embed="rId3"/>
          <a:srcRect l="42913" t="15001" r="13775" b="68199"/>
          <a:stretch/>
        </p:blipFill>
        <p:spPr>
          <a:xfrm>
            <a:off x="1259632" y="2101295"/>
            <a:ext cx="6085315" cy="1327705"/>
          </a:xfrm>
          <a:prstGeom prst="rect">
            <a:avLst/>
          </a:prstGeom>
        </p:spPr>
      </p:pic>
      <p:pic>
        <p:nvPicPr>
          <p:cNvPr id="7" name="Image 6">
            <a:extLst>
              <a:ext uri="{FF2B5EF4-FFF2-40B4-BE49-F238E27FC236}">
                <a16:creationId xmlns:a16="http://schemas.microsoft.com/office/drawing/2014/main" id="{FB3FD664-EB34-4418-AE71-D940905E7991}"/>
              </a:ext>
            </a:extLst>
          </p:cNvPr>
          <p:cNvPicPr>
            <a:picLocks noChangeAspect="1"/>
          </p:cNvPicPr>
          <p:nvPr/>
        </p:nvPicPr>
        <p:blipFill rotWithShape="1">
          <a:blip r:embed="rId4"/>
          <a:srcRect t="69836" r="60444"/>
          <a:stretch/>
        </p:blipFill>
        <p:spPr>
          <a:xfrm>
            <a:off x="2987824" y="3921357"/>
            <a:ext cx="3545409" cy="985465"/>
          </a:xfrm>
          <a:prstGeom prst="rect">
            <a:avLst/>
          </a:prstGeom>
        </p:spPr>
      </p:pic>
      <p:pic>
        <p:nvPicPr>
          <p:cNvPr id="8" name="Image 7">
            <a:extLst>
              <a:ext uri="{FF2B5EF4-FFF2-40B4-BE49-F238E27FC236}">
                <a16:creationId xmlns:a16="http://schemas.microsoft.com/office/drawing/2014/main" id="{CC3591D7-D311-467A-93A0-56D4850EBD10}"/>
              </a:ext>
            </a:extLst>
          </p:cNvPr>
          <p:cNvPicPr>
            <a:picLocks noChangeAspect="1"/>
          </p:cNvPicPr>
          <p:nvPr/>
        </p:nvPicPr>
        <p:blipFill>
          <a:blip r:embed="rId5"/>
          <a:stretch>
            <a:fillRect/>
          </a:stretch>
        </p:blipFill>
        <p:spPr>
          <a:xfrm>
            <a:off x="4427984" y="5565166"/>
            <a:ext cx="2657475" cy="1171575"/>
          </a:xfrm>
          <a:prstGeom prst="rect">
            <a:avLst/>
          </a:prstGeom>
        </p:spPr>
      </p:pic>
      <p:sp>
        <p:nvSpPr>
          <p:cNvPr id="2" name="Espace réservé du pied de page 1">
            <a:extLst>
              <a:ext uri="{FF2B5EF4-FFF2-40B4-BE49-F238E27FC236}">
                <a16:creationId xmlns:a16="http://schemas.microsoft.com/office/drawing/2014/main" id="{AF225934-C239-41C6-84CF-02B176006944}"/>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92766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33</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Suite</a:t>
            </a:r>
          </a:p>
        </p:txBody>
      </p:sp>
      <p:sp>
        <p:nvSpPr>
          <p:cNvPr id="3" name="Espace réservé du contenu 2">
            <a:extLst>
              <a:ext uri="{FF2B5EF4-FFF2-40B4-BE49-F238E27FC236}">
                <a16:creationId xmlns:a16="http://schemas.microsoft.com/office/drawing/2014/main" id="{84F3A0D4-B6C2-4E3E-9F77-1F659FC1528B}"/>
              </a:ext>
            </a:extLst>
          </p:cNvPr>
          <p:cNvSpPr>
            <a:spLocks noGrp="1"/>
          </p:cNvSpPr>
          <p:nvPr>
            <p:ph idx="1"/>
          </p:nvPr>
        </p:nvSpPr>
        <p:spPr/>
        <p:txBody>
          <a:bodyPr/>
          <a:lstStyle/>
          <a:p>
            <a:endParaRPr lang="fr-FR"/>
          </a:p>
        </p:txBody>
      </p:sp>
      <p:sp>
        <p:nvSpPr>
          <p:cNvPr id="14" name="Espace réservé du contenu 2">
            <a:extLst>
              <a:ext uri="{FF2B5EF4-FFF2-40B4-BE49-F238E27FC236}">
                <a16:creationId xmlns:a16="http://schemas.microsoft.com/office/drawing/2014/main" id="{152E49E9-3986-4EA6-86DE-8BA5DBD6B67C}"/>
              </a:ext>
            </a:extLst>
          </p:cNvPr>
          <p:cNvSpPr txBox="1">
            <a:spLocks/>
          </p:cNvSpPr>
          <p:nvPr/>
        </p:nvSpPr>
        <p:spPr>
          <a:xfrm>
            <a:off x="322442" y="1401113"/>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 cas de test dans la suite de test</a:t>
            </a:r>
          </a:p>
        </p:txBody>
      </p:sp>
      <p:pic>
        <p:nvPicPr>
          <p:cNvPr id="15" name="Image 14">
            <a:extLst>
              <a:ext uri="{FF2B5EF4-FFF2-40B4-BE49-F238E27FC236}">
                <a16:creationId xmlns:a16="http://schemas.microsoft.com/office/drawing/2014/main" id="{C8E169F1-C807-4951-A52A-BF69189D3624}"/>
              </a:ext>
            </a:extLst>
          </p:cNvPr>
          <p:cNvPicPr>
            <a:picLocks noChangeAspect="1"/>
          </p:cNvPicPr>
          <p:nvPr/>
        </p:nvPicPr>
        <p:blipFill rotWithShape="1">
          <a:blip r:embed="rId3"/>
          <a:srcRect r="90949" b="68620"/>
          <a:stretch/>
        </p:blipFill>
        <p:spPr>
          <a:xfrm>
            <a:off x="457200" y="2070125"/>
            <a:ext cx="2016224" cy="2069610"/>
          </a:xfrm>
          <a:prstGeom prst="rect">
            <a:avLst/>
          </a:prstGeom>
        </p:spPr>
      </p:pic>
      <p:pic>
        <p:nvPicPr>
          <p:cNvPr id="16" name="Image 15">
            <a:extLst>
              <a:ext uri="{FF2B5EF4-FFF2-40B4-BE49-F238E27FC236}">
                <a16:creationId xmlns:a16="http://schemas.microsoft.com/office/drawing/2014/main" id="{D77087B3-FC26-4A07-AE86-2A7D7391F524}"/>
              </a:ext>
            </a:extLst>
          </p:cNvPr>
          <p:cNvPicPr>
            <a:picLocks noChangeAspect="1"/>
          </p:cNvPicPr>
          <p:nvPr/>
        </p:nvPicPr>
        <p:blipFill>
          <a:blip r:embed="rId4"/>
          <a:stretch>
            <a:fillRect/>
          </a:stretch>
        </p:blipFill>
        <p:spPr>
          <a:xfrm>
            <a:off x="2577610" y="3658868"/>
            <a:ext cx="3439828" cy="1312970"/>
          </a:xfrm>
          <a:prstGeom prst="rect">
            <a:avLst/>
          </a:prstGeom>
        </p:spPr>
      </p:pic>
      <p:pic>
        <p:nvPicPr>
          <p:cNvPr id="17" name="Image 16">
            <a:extLst>
              <a:ext uri="{FF2B5EF4-FFF2-40B4-BE49-F238E27FC236}">
                <a16:creationId xmlns:a16="http://schemas.microsoft.com/office/drawing/2014/main" id="{983ADCD0-DA8F-44FD-A968-300D6D43C91F}"/>
              </a:ext>
            </a:extLst>
          </p:cNvPr>
          <p:cNvPicPr>
            <a:picLocks noChangeAspect="1"/>
          </p:cNvPicPr>
          <p:nvPr/>
        </p:nvPicPr>
        <p:blipFill>
          <a:blip r:embed="rId5"/>
          <a:stretch>
            <a:fillRect/>
          </a:stretch>
        </p:blipFill>
        <p:spPr>
          <a:xfrm>
            <a:off x="6322026" y="5459068"/>
            <a:ext cx="1466850" cy="923925"/>
          </a:xfrm>
          <a:prstGeom prst="rect">
            <a:avLst/>
          </a:prstGeom>
        </p:spPr>
      </p:pic>
      <p:sp>
        <p:nvSpPr>
          <p:cNvPr id="2" name="Espace réservé du pied de page 1">
            <a:extLst>
              <a:ext uri="{FF2B5EF4-FFF2-40B4-BE49-F238E27FC236}">
                <a16:creationId xmlns:a16="http://schemas.microsoft.com/office/drawing/2014/main" id="{DCC5F1D2-89C3-4D45-BB38-B88569DEF452}"/>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715757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34</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11" name="Espace réservé du contenu 2">
            <a:extLst>
              <a:ext uri="{FF2B5EF4-FFF2-40B4-BE49-F238E27FC236}">
                <a16:creationId xmlns:a16="http://schemas.microsoft.com/office/drawing/2014/main" id="{CEA254A4-BC86-4DD1-AC57-B132A2EAC60E}"/>
              </a:ext>
            </a:extLst>
          </p:cNvPr>
          <p:cNvSpPr txBox="1">
            <a:spLocks/>
          </p:cNvSpPr>
          <p:nvPr/>
        </p:nvSpPr>
        <p:spPr>
          <a:xfrm>
            <a:off x="228600" y="1417638"/>
            <a:ext cx="8686800" cy="51077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IDE-A: Enregistrer un Test case</a:t>
            </a:r>
          </a:p>
          <a:p>
            <a:r>
              <a:rPr lang="fr-FR" altLang="fr-FR" sz="1800" dirty="0">
                <a:latin typeface="Arial" panose="020B0604020202020204" pitchFamily="34" charset="0"/>
                <a:cs typeface="Arial" panose="020B0604020202020204" pitchFamily="34" charset="0"/>
              </a:rPr>
              <a:t>Scénario: Ajouter un nouveau salarié</a:t>
            </a:r>
          </a:p>
          <a:p>
            <a:pPr lvl="1"/>
            <a:r>
              <a:rPr lang="fr-FR" altLang="fr-FR" sz="1000" dirty="0">
                <a:latin typeface="Arial" panose="020B0604020202020204" pitchFamily="34" charset="0"/>
                <a:cs typeface="Arial" panose="020B0604020202020204" pitchFamily="34" charset="0"/>
              </a:rPr>
              <a:t>Lancer Chrome: </a:t>
            </a:r>
            <a:r>
              <a:rPr lang="fr-FR" sz="1000" dirty="0">
                <a:hlinkClick r:id="rId3"/>
              </a:rPr>
              <a:t>http://orangehrm.selenium-formation.org/symfony/web/index.php/auth/login</a:t>
            </a:r>
            <a:endParaRPr lang="fr-FR" sz="1000" dirty="0"/>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=Selenium&amp;2018</a:t>
            </a:r>
          </a:p>
          <a:p>
            <a:pPr lvl="1"/>
            <a:r>
              <a:rPr lang="fr-FR" altLang="fr-FR" sz="1000" dirty="0">
                <a:latin typeface="Arial" panose="020B0604020202020204" pitchFamily="34" charset="0"/>
                <a:cs typeface="Arial" panose="020B0604020202020204" pitchFamily="34" charset="0"/>
              </a:rPr>
              <a:t>Cliquer sur le bouton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PIM</a:t>
            </a:r>
          </a:p>
          <a:p>
            <a:pPr lvl="1"/>
            <a:r>
              <a:rPr lang="fr-FR" altLang="fr-FR" sz="1000" dirty="0">
                <a:latin typeface="Arial" panose="020B0604020202020204" pitchFamily="34" charset="0"/>
                <a:cs typeface="Arial" panose="020B0604020202020204" pitchFamily="34" charset="0"/>
              </a:rPr>
              <a:t>Cliquer sur le bouton </a:t>
            </a:r>
            <a:r>
              <a:rPr lang="fr-FR" altLang="fr-FR" sz="1000" b="1" dirty="0">
                <a:latin typeface="Arial" panose="020B0604020202020204" pitchFamily="34" charset="0"/>
                <a:cs typeface="Arial" panose="020B0604020202020204" pitchFamily="34" charset="0"/>
              </a:rPr>
              <a:t>Ajouter</a:t>
            </a:r>
          </a:p>
          <a:p>
            <a:pPr lvl="1"/>
            <a:r>
              <a:rPr lang="fr-FR" altLang="fr-FR" sz="1000" dirty="0">
                <a:latin typeface="Arial" panose="020B0604020202020204" pitchFamily="34" charset="0"/>
                <a:cs typeface="Arial" panose="020B0604020202020204" pitchFamily="34" charset="0"/>
              </a:rPr>
              <a:t>Saisir les informations suivantes:</a:t>
            </a:r>
          </a:p>
          <a:p>
            <a:pPr lvl="2"/>
            <a:r>
              <a:rPr lang="fr-FR" altLang="fr-FR" sz="1000" b="1" dirty="0">
                <a:latin typeface="Arial" panose="020B0604020202020204" pitchFamily="34" charset="0"/>
                <a:cs typeface="Arial" panose="020B0604020202020204" pitchFamily="34" charset="0"/>
              </a:rPr>
              <a:t>Prénom</a:t>
            </a:r>
            <a:r>
              <a:rPr lang="fr-FR" altLang="fr-FR" sz="1000" dirty="0">
                <a:latin typeface="Arial" panose="020B0604020202020204" pitchFamily="34" charset="0"/>
                <a:cs typeface="Arial" panose="020B0604020202020204" pitchFamily="34" charset="0"/>
              </a:rPr>
              <a:t>=….</a:t>
            </a:r>
          </a:p>
          <a:p>
            <a:pPr lvl="2"/>
            <a:r>
              <a:rPr lang="fr-FR" altLang="fr-FR" sz="1000" b="1" dirty="0">
                <a:latin typeface="Arial" panose="020B0604020202020204" pitchFamily="34" charset="0"/>
                <a:cs typeface="Arial" panose="020B0604020202020204" pitchFamily="34" charset="0"/>
              </a:rPr>
              <a:t>Nom du milieu</a:t>
            </a:r>
            <a:r>
              <a:rPr lang="fr-FR" altLang="fr-FR" sz="1000" dirty="0">
                <a:latin typeface="Arial" panose="020B0604020202020204" pitchFamily="34" charset="0"/>
                <a:cs typeface="Arial" panose="020B0604020202020204" pitchFamily="34" charset="0"/>
              </a:rPr>
              <a:t>=….</a:t>
            </a:r>
          </a:p>
          <a:p>
            <a:pPr lvl="2"/>
            <a:r>
              <a:rPr lang="fr-FR" altLang="fr-FR" sz="1000" b="1" dirty="0">
                <a:latin typeface="Arial" panose="020B0604020202020204" pitchFamily="34" charset="0"/>
                <a:cs typeface="Arial" panose="020B0604020202020204" pitchFamily="34" charset="0"/>
              </a:rPr>
              <a:t>Nom de famille</a:t>
            </a:r>
            <a:r>
              <a:rPr lang="fr-FR" altLang="fr-FR" sz="1000" dirty="0">
                <a:latin typeface="Arial" panose="020B0604020202020204" pitchFamily="34" charset="0"/>
                <a:cs typeface="Arial" panose="020B0604020202020204" pitchFamily="34" charset="0"/>
              </a:rPr>
              <a:t>=….</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Sauver</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Editer</a:t>
            </a:r>
          </a:p>
          <a:p>
            <a:pPr lvl="1"/>
            <a:r>
              <a:rPr lang="fr-FR" altLang="fr-FR" sz="1000" dirty="0">
                <a:latin typeface="Arial" panose="020B0604020202020204" pitchFamily="34" charset="0"/>
                <a:cs typeface="Arial" panose="020B0604020202020204" pitchFamily="34" charset="0"/>
              </a:rPr>
              <a:t>Saisir les informations suivantes:</a:t>
            </a:r>
          </a:p>
          <a:p>
            <a:pPr lvl="2"/>
            <a:r>
              <a:rPr lang="fr-FR" altLang="fr-FR" sz="1000" b="1" dirty="0">
                <a:latin typeface="Arial" panose="020B0604020202020204" pitchFamily="34" charset="0"/>
                <a:cs typeface="Arial" panose="020B0604020202020204" pitchFamily="34" charset="0"/>
              </a:rPr>
              <a:t>Numéro du permis</a:t>
            </a:r>
            <a:r>
              <a:rPr lang="fr-FR" altLang="fr-FR" sz="1000" dirty="0">
                <a:latin typeface="Arial" panose="020B0604020202020204" pitchFamily="34" charset="0"/>
                <a:cs typeface="Arial" panose="020B0604020202020204" pitchFamily="34" charset="0"/>
              </a:rPr>
              <a:t>=XXXXXX</a:t>
            </a:r>
          </a:p>
          <a:p>
            <a:pPr lvl="2"/>
            <a:r>
              <a:rPr lang="fr-FR" altLang="fr-FR" sz="1000" b="1" dirty="0">
                <a:latin typeface="Arial" panose="020B0604020202020204" pitchFamily="34" charset="0"/>
                <a:cs typeface="Arial" panose="020B0604020202020204" pitchFamily="34" charset="0"/>
              </a:rPr>
              <a:t>Sexe</a:t>
            </a:r>
            <a:r>
              <a:rPr lang="fr-FR" altLang="fr-FR" sz="1000" dirty="0">
                <a:latin typeface="Arial" panose="020B0604020202020204" pitchFamily="34" charset="0"/>
                <a:cs typeface="Arial" panose="020B0604020202020204" pitchFamily="34" charset="0"/>
              </a:rPr>
              <a:t>=Masculin</a:t>
            </a:r>
          </a:p>
          <a:p>
            <a:pPr lvl="2"/>
            <a:r>
              <a:rPr lang="fr-FR" altLang="fr-FR" sz="1000" b="1" dirty="0">
                <a:latin typeface="Arial" panose="020B0604020202020204" pitchFamily="34" charset="0"/>
                <a:cs typeface="Arial" panose="020B0604020202020204" pitchFamily="34" charset="0"/>
              </a:rPr>
              <a:t>Etat marital</a:t>
            </a:r>
            <a:r>
              <a:rPr lang="fr-FR" altLang="fr-FR" sz="1000" dirty="0">
                <a:latin typeface="Arial" panose="020B0604020202020204" pitchFamily="34" charset="0"/>
                <a:cs typeface="Arial" panose="020B0604020202020204" pitchFamily="34" charset="0"/>
              </a:rPr>
              <a:t>=Marié</a:t>
            </a:r>
          </a:p>
          <a:p>
            <a:pPr lvl="2"/>
            <a:r>
              <a:rPr lang="fr-FR" altLang="fr-FR" sz="1000" b="1" dirty="0">
                <a:latin typeface="Arial" panose="020B0604020202020204" pitchFamily="34" charset="0"/>
                <a:cs typeface="Arial" panose="020B0604020202020204" pitchFamily="34" charset="0"/>
              </a:rPr>
              <a:t>Nationalité</a:t>
            </a:r>
            <a:r>
              <a:rPr lang="fr-FR" altLang="fr-FR" sz="1000" dirty="0">
                <a:latin typeface="Arial" panose="020B0604020202020204" pitchFamily="34" charset="0"/>
                <a:cs typeface="Arial" panose="020B0604020202020204" pitchFamily="34" charset="0"/>
              </a:rPr>
              <a:t>=Français</a:t>
            </a:r>
          </a:p>
          <a:p>
            <a:pPr lvl="2"/>
            <a:r>
              <a:rPr lang="fr-FR" altLang="fr-FR" sz="1000" b="1" dirty="0">
                <a:latin typeface="Arial" panose="020B0604020202020204" pitchFamily="34" charset="0"/>
                <a:cs typeface="Arial" panose="020B0604020202020204" pitchFamily="34" charset="0"/>
              </a:rPr>
              <a:t>Date de naissance</a:t>
            </a:r>
            <a:r>
              <a:rPr lang="fr-FR" altLang="fr-FR" sz="1000" dirty="0">
                <a:latin typeface="Arial" panose="020B0604020202020204" pitchFamily="34" charset="0"/>
                <a:cs typeface="Arial" panose="020B0604020202020204" pitchFamily="34" charset="0"/>
              </a:rPr>
              <a:t>=2000-01-01</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Sauver</a:t>
            </a:r>
          </a:p>
          <a:p>
            <a:pPr lvl="1"/>
            <a:r>
              <a:rPr lang="fr-FR" altLang="fr-FR" sz="1000" dirty="0">
                <a:latin typeface="Arial" panose="020B0604020202020204" pitchFamily="34" charset="0"/>
                <a:cs typeface="Arial" panose="020B0604020202020204" pitchFamily="34" charset="0"/>
              </a:rPr>
              <a:t>Cliquer </a:t>
            </a:r>
            <a:r>
              <a:rPr lang="fr-FR" altLang="fr-FR" sz="1000" b="1" dirty="0" err="1">
                <a:latin typeface="Arial" panose="020B0604020202020204" pitchFamily="34" charset="0"/>
                <a:cs typeface="Arial" panose="020B0604020202020204" pitchFamily="34" charset="0"/>
              </a:rPr>
              <a:t>Welcome</a:t>
            </a:r>
            <a:r>
              <a:rPr lang="fr-FR" altLang="fr-FR" sz="1000" b="1" dirty="0">
                <a:latin typeface="Arial" panose="020B0604020202020204" pitchFamily="34" charset="0"/>
                <a:cs typeface="Arial" panose="020B0604020202020204" pitchFamily="34" charset="0"/>
              </a:rPr>
              <a:t> Admin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Déconnexion</a:t>
            </a: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 en vitesse medium</a:t>
            </a: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C4E14CA5-B01D-479D-A4E8-549C19886367}"/>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80442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35</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Checkpoint</a:t>
            </a:r>
          </a:p>
        </p:txBody>
      </p:sp>
      <p:pic>
        <p:nvPicPr>
          <p:cNvPr id="5" name="Image 4">
            <a:extLst>
              <a:ext uri="{FF2B5EF4-FFF2-40B4-BE49-F238E27FC236}">
                <a16:creationId xmlns:a16="http://schemas.microsoft.com/office/drawing/2014/main" id="{3549CEC2-4BDB-40A6-97DD-B6926B59A081}"/>
              </a:ext>
            </a:extLst>
          </p:cNvPr>
          <p:cNvPicPr>
            <a:picLocks noChangeAspect="1"/>
          </p:cNvPicPr>
          <p:nvPr/>
        </p:nvPicPr>
        <p:blipFill rotWithShape="1">
          <a:blip r:embed="rId3"/>
          <a:srcRect l="26376" t="16401" r="36613" b="45800"/>
          <a:stretch/>
        </p:blipFill>
        <p:spPr>
          <a:xfrm>
            <a:off x="1043608" y="1675301"/>
            <a:ext cx="5640627" cy="3240360"/>
          </a:xfrm>
          <a:prstGeom prst="rect">
            <a:avLst/>
          </a:prstGeom>
        </p:spPr>
      </p:pic>
      <p:pic>
        <p:nvPicPr>
          <p:cNvPr id="6" name="Image 5">
            <a:extLst>
              <a:ext uri="{FF2B5EF4-FFF2-40B4-BE49-F238E27FC236}">
                <a16:creationId xmlns:a16="http://schemas.microsoft.com/office/drawing/2014/main" id="{75F08C15-AAAB-4979-80CB-9843301110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550" t="6950" r="31100" b="11829"/>
          <a:stretch/>
        </p:blipFill>
        <p:spPr>
          <a:xfrm>
            <a:off x="1403648" y="5203693"/>
            <a:ext cx="934283" cy="1537675"/>
          </a:xfrm>
          <a:prstGeom prst="rect">
            <a:avLst/>
          </a:prstGeom>
        </p:spPr>
      </p:pic>
      <p:sp>
        <p:nvSpPr>
          <p:cNvPr id="7" name="Rectangle 6">
            <a:extLst>
              <a:ext uri="{FF2B5EF4-FFF2-40B4-BE49-F238E27FC236}">
                <a16:creationId xmlns:a16="http://schemas.microsoft.com/office/drawing/2014/main" id="{8308CFD2-E574-4C55-875D-F90DE91785B5}"/>
              </a:ext>
            </a:extLst>
          </p:cNvPr>
          <p:cNvSpPr/>
          <p:nvPr/>
        </p:nvSpPr>
        <p:spPr>
          <a:xfrm>
            <a:off x="2337931" y="5350437"/>
            <a:ext cx="4572000" cy="646331"/>
          </a:xfrm>
          <a:prstGeom prst="rect">
            <a:avLst/>
          </a:prstGeom>
        </p:spPr>
        <p:txBody>
          <a:bodyPr>
            <a:spAutoFit/>
          </a:bodyPr>
          <a:lstStyle/>
          <a:p>
            <a:r>
              <a:rPr lang="fr-FR" altLang="fr-FR" b="1" dirty="0">
                <a:latin typeface="Arial" panose="020B0604020202020204" pitchFamily="34" charset="0"/>
                <a:cs typeface="Arial" panose="020B0604020202020204" pitchFamily="34" charset="0"/>
              </a:rPr>
              <a:t>Quelles sont les vérifications possibles pour une application Web?</a:t>
            </a:r>
          </a:p>
        </p:txBody>
      </p:sp>
      <p:sp>
        <p:nvSpPr>
          <p:cNvPr id="8" name="Espace réservé du contenu 2">
            <a:extLst>
              <a:ext uri="{FF2B5EF4-FFF2-40B4-BE49-F238E27FC236}">
                <a16:creationId xmlns:a16="http://schemas.microsoft.com/office/drawing/2014/main" id="{F47018E7-1443-41B2-BEE2-8EDD0C511BA7}"/>
              </a:ext>
            </a:extLst>
          </p:cNvPr>
          <p:cNvSpPr txBox="1">
            <a:spLocks/>
          </p:cNvSpPr>
          <p:nvPr/>
        </p:nvSpPr>
        <p:spPr>
          <a:xfrm>
            <a:off x="228600" y="1295376"/>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a:latin typeface="Arial" panose="020B0604020202020204" pitchFamily="34" charset="0"/>
                <a:cs typeface="Arial" panose="020B0604020202020204" pitchFamily="34" charset="0"/>
              </a:rPr>
              <a:t>Ajouter un point de vérification avec le menu contextuel</a:t>
            </a:r>
            <a:endParaRPr lang="fr-FR" altLang="fr-FR" sz="2000"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CE4DBDC8-DC52-40D5-B4CF-01EF46248F4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1877837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36</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Checkpoint</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 point de vérification avec le menu contextuel</a:t>
            </a:r>
          </a:p>
          <a:p>
            <a:r>
              <a:rPr lang="fr-FR" altLang="fr-FR" sz="1400" dirty="0" err="1">
                <a:latin typeface="Arial" panose="020B0604020202020204" pitchFamily="34" charset="0"/>
                <a:cs typeface="Arial" panose="020B0604020202020204" pitchFamily="34" charset="0"/>
              </a:rPr>
              <a:t>Verify</a:t>
            </a:r>
            <a:r>
              <a:rPr lang="fr-FR" altLang="fr-FR" sz="1400" dirty="0">
                <a:latin typeface="Arial" panose="020B0604020202020204" pitchFamily="34" charset="0"/>
                <a:cs typeface="Arial" panose="020B0604020202020204" pitchFamily="34" charset="0"/>
              </a:rPr>
              <a:t>: permet de vérifier un élément sans stopper le test en cas d’échec</a:t>
            </a:r>
          </a:p>
          <a:p>
            <a:r>
              <a:rPr lang="fr-FR" altLang="fr-FR" sz="1400" dirty="0" err="1">
                <a:latin typeface="Arial" panose="020B0604020202020204" pitchFamily="34" charset="0"/>
                <a:cs typeface="Arial" panose="020B0604020202020204" pitchFamily="34" charset="0"/>
              </a:rPr>
              <a:t>Assert</a:t>
            </a:r>
            <a:r>
              <a:rPr lang="fr-FR" altLang="fr-FR" sz="1400" dirty="0">
                <a:latin typeface="Arial" panose="020B0604020202020204" pitchFamily="34" charset="0"/>
                <a:cs typeface="Arial" panose="020B0604020202020204" pitchFamily="34" charset="0"/>
              </a:rPr>
              <a:t>: permet de vérifier un élément et stopper le test en cas d’échec</a:t>
            </a:r>
          </a:p>
          <a:p>
            <a:r>
              <a:rPr lang="fr-FR" altLang="fr-FR" sz="1400" dirty="0">
                <a:latin typeface="Arial" panose="020B0604020202020204" pitchFamily="34" charset="0"/>
                <a:cs typeface="Arial" panose="020B0604020202020204" pitchFamily="34" charset="0"/>
              </a:rPr>
              <a:t>Store: permet de stocker le résultat dans</a:t>
            </a:r>
          </a:p>
          <a:p>
            <a:endParaRPr lang="fr-FR" altLang="fr-FR" sz="14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A6E8AB05-54AE-4865-A44F-DF8BEC4D5478}"/>
              </a:ext>
            </a:extLst>
          </p:cNvPr>
          <p:cNvPicPr>
            <a:picLocks noChangeAspect="1"/>
          </p:cNvPicPr>
          <p:nvPr/>
        </p:nvPicPr>
        <p:blipFill>
          <a:blip r:embed="rId3"/>
          <a:stretch>
            <a:fillRect/>
          </a:stretch>
        </p:blipFill>
        <p:spPr>
          <a:xfrm>
            <a:off x="323528" y="2924944"/>
            <a:ext cx="6477000" cy="1581150"/>
          </a:xfrm>
          <a:prstGeom prst="rect">
            <a:avLst/>
          </a:prstGeom>
        </p:spPr>
      </p:pic>
      <p:sp>
        <p:nvSpPr>
          <p:cNvPr id="2" name="Espace réservé du pied de page 1">
            <a:extLst>
              <a:ext uri="{FF2B5EF4-FFF2-40B4-BE49-F238E27FC236}">
                <a16:creationId xmlns:a16="http://schemas.microsoft.com/office/drawing/2014/main" id="{85277AA7-82DD-463E-947D-103E798BE8CC}"/>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639825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37</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Variable</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altLang="fr-FR" sz="2000" dirty="0">
                <a:latin typeface="Arial" panose="020B0604020202020204" pitchFamily="34" charset="0"/>
                <a:cs typeface="Arial" panose="020B0604020202020204" pitchFamily="34" charset="0"/>
              </a:rPr>
              <a:t>Stocker une valeur dans une variable</a:t>
            </a:r>
          </a:p>
          <a:p>
            <a:pPr marL="0" indent="0">
              <a:buNone/>
            </a:pPr>
            <a:r>
              <a:rPr lang="fr-FR" altLang="fr-FR" sz="2000" dirty="0">
                <a:latin typeface="Arial" panose="020B0604020202020204" pitchFamily="34" charset="0"/>
                <a:cs typeface="Arial" panose="020B0604020202020204" pitchFamily="34" charset="0"/>
              </a:rPr>
              <a:t>Pour gérer les données dynamiques créées par le système et les utiliser plus tard dans le script</a:t>
            </a:r>
          </a:p>
          <a:p>
            <a:endParaRPr lang="fr-FR" altLang="fr-FR" sz="1400"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79CE02B6-C3C4-4239-9319-6AD4BB21AFBB}"/>
              </a:ext>
            </a:extLst>
          </p:cNvPr>
          <p:cNvPicPr>
            <a:picLocks noChangeAspect="1"/>
          </p:cNvPicPr>
          <p:nvPr/>
        </p:nvPicPr>
        <p:blipFill>
          <a:blip r:embed="rId3"/>
          <a:stretch>
            <a:fillRect/>
          </a:stretch>
        </p:blipFill>
        <p:spPr>
          <a:xfrm>
            <a:off x="2914912" y="3056904"/>
            <a:ext cx="4671020" cy="1171575"/>
          </a:xfrm>
          <a:prstGeom prst="rect">
            <a:avLst/>
          </a:prstGeom>
        </p:spPr>
      </p:pic>
      <p:pic>
        <p:nvPicPr>
          <p:cNvPr id="7" name="Image 6">
            <a:extLst>
              <a:ext uri="{FF2B5EF4-FFF2-40B4-BE49-F238E27FC236}">
                <a16:creationId xmlns:a16="http://schemas.microsoft.com/office/drawing/2014/main" id="{E3D9B2D0-D435-406B-AEB6-B8BF57069C7E}"/>
              </a:ext>
            </a:extLst>
          </p:cNvPr>
          <p:cNvPicPr>
            <a:picLocks noChangeAspect="1"/>
          </p:cNvPicPr>
          <p:nvPr/>
        </p:nvPicPr>
        <p:blipFill>
          <a:blip r:embed="rId4"/>
          <a:stretch>
            <a:fillRect/>
          </a:stretch>
        </p:blipFill>
        <p:spPr>
          <a:xfrm>
            <a:off x="457140" y="2643308"/>
            <a:ext cx="2552700" cy="733425"/>
          </a:xfrm>
          <a:prstGeom prst="rect">
            <a:avLst/>
          </a:prstGeom>
        </p:spPr>
      </p:pic>
      <p:pic>
        <p:nvPicPr>
          <p:cNvPr id="8" name="Image 7">
            <a:extLst>
              <a:ext uri="{FF2B5EF4-FFF2-40B4-BE49-F238E27FC236}">
                <a16:creationId xmlns:a16="http://schemas.microsoft.com/office/drawing/2014/main" id="{9AD8EE77-45BA-45CE-A667-2007EBB475D0}"/>
              </a:ext>
            </a:extLst>
          </p:cNvPr>
          <p:cNvPicPr>
            <a:picLocks noChangeAspect="1"/>
          </p:cNvPicPr>
          <p:nvPr/>
        </p:nvPicPr>
        <p:blipFill>
          <a:blip r:embed="rId5"/>
          <a:stretch>
            <a:fillRect/>
          </a:stretch>
        </p:blipFill>
        <p:spPr>
          <a:xfrm>
            <a:off x="981283" y="4581128"/>
            <a:ext cx="7020272" cy="1216749"/>
          </a:xfrm>
          <a:prstGeom prst="rect">
            <a:avLst/>
          </a:prstGeom>
        </p:spPr>
      </p:pic>
      <p:sp>
        <p:nvSpPr>
          <p:cNvPr id="2" name="Espace réservé du pied de page 1">
            <a:extLst>
              <a:ext uri="{FF2B5EF4-FFF2-40B4-BE49-F238E27FC236}">
                <a16:creationId xmlns:a16="http://schemas.microsoft.com/office/drawing/2014/main" id="{E746B725-B1EC-4565-B84B-0AB0CD88D949}"/>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724845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38</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Variable</a:t>
            </a:r>
          </a:p>
        </p:txBody>
      </p:sp>
      <p:sp>
        <p:nvSpPr>
          <p:cNvPr id="9" name="Espace réservé du contenu 2">
            <a:extLst>
              <a:ext uri="{FF2B5EF4-FFF2-40B4-BE49-F238E27FC236}">
                <a16:creationId xmlns:a16="http://schemas.microsoft.com/office/drawing/2014/main" id="{6BD2165F-0980-4682-A524-6F7FFB82C72F}"/>
              </a:ext>
            </a:extLst>
          </p:cNvPr>
          <p:cNvSpPr txBox="1">
            <a:spLocks/>
          </p:cNvSpPr>
          <p:nvPr/>
        </p:nvSpPr>
        <p:spPr>
          <a:xfrm>
            <a:off x="152872" y="1341438"/>
            <a:ext cx="8686800" cy="25916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altLang="fr-FR" sz="2000" dirty="0">
                <a:latin typeface="Arial" panose="020B0604020202020204" pitchFamily="34" charset="0"/>
                <a:cs typeface="Arial" panose="020B0604020202020204" pitchFamily="34" charset="0"/>
              </a:rPr>
              <a:t>Utiliser la variable</a:t>
            </a:r>
          </a:p>
          <a:p>
            <a:endParaRPr lang="fr-FR" altLang="fr-FR" sz="14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3791B3D1-6102-4B5A-88D3-144A69C6293D}"/>
              </a:ext>
            </a:extLst>
          </p:cNvPr>
          <p:cNvPicPr>
            <a:picLocks noChangeAspect="1"/>
          </p:cNvPicPr>
          <p:nvPr/>
        </p:nvPicPr>
        <p:blipFill>
          <a:blip r:embed="rId3"/>
          <a:stretch>
            <a:fillRect/>
          </a:stretch>
        </p:blipFill>
        <p:spPr>
          <a:xfrm>
            <a:off x="611560" y="2030568"/>
            <a:ext cx="6372225" cy="1552575"/>
          </a:xfrm>
          <a:prstGeom prst="rect">
            <a:avLst/>
          </a:prstGeom>
        </p:spPr>
      </p:pic>
      <p:pic>
        <p:nvPicPr>
          <p:cNvPr id="12" name="Image 11">
            <a:extLst>
              <a:ext uri="{FF2B5EF4-FFF2-40B4-BE49-F238E27FC236}">
                <a16:creationId xmlns:a16="http://schemas.microsoft.com/office/drawing/2014/main" id="{D4E58719-5F08-4361-A935-6134ED2EDCE7}"/>
              </a:ext>
            </a:extLst>
          </p:cNvPr>
          <p:cNvPicPr>
            <a:picLocks noChangeAspect="1"/>
          </p:cNvPicPr>
          <p:nvPr/>
        </p:nvPicPr>
        <p:blipFill>
          <a:blip r:embed="rId4"/>
          <a:stretch>
            <a:fillRect/>
          </a:stretch>
        </p:blipFill>
        <p:spPr>
          <a:xfrm>
            <a:off x="1259632" y="4077072"/>
            <a:ext cx="6962775" cy="2209800"/>
          </a:xfrm>
          <a:prstGeom prst="rect">
            <a:avLst/>
          </a:prstGeom>
        </p:spPr>
      </p:pic>
      <p:sp>
        <p:nvSpPr>
          <p:cNvPr id="13" name="Rectangle : coins arrondis 12">
            <a:extLst>
              <a:ext uri="{FF2B5EF4-FFF2-40B4-BE49-F238E27FC236}">
                <a16:creationId xmlns:a16="http://schemas.microsoft.com/office/drawing/2014/main" id="{9EFD6204-D288-4178-9594-CE571877214D}"/>
              </a:ext>
            </a:extLst>
          </p:cNvPr>
          <p:cNvSpPr/>
          <p:nvPr/>
        </p:nvSpPr>
        <p:spPr>
          <a:xfrm>
            <a:off x="1331640" y="5502712"/>
            <a:ext cx="2664296" cy="144016"/>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pied de page 1">
            <a:extLst>
              <a:ext uri="{FF2B5EF4-FFF2-40B4-BE49-F238E27FC236}">
                <a16:creationId xmlns:a16="http://schemas.microsoft.com/office/drawing/2014/main" id="{5ADB17B2-0FD5-4B49-90AF-BB7F084A13C8}"/>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670224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39</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8" name="Espace réservé du contenu 2">
            <a:extLst>
              <a:ext uri="{FF2B5EF4-FFF2-40B4-BE49-F238E27FC236}">
                <a16:creationId xmlns:a16="http://schemas.microsoft.com/office/drawing/2014/main" id="{E3E4938B-95CA-4B6D-8A28-E1481E0930AB}"/>
              </a:ext>
            </a:extLst>
          </p:cNvPr>
          <p:cNvSpPr txBox="1">
            <a:spLocks/>
          </p:cNvSpPr>
          <p:nvPr/>
        </p:nvSpPr>
        <p:spPr>
          <a:xfrm>
            <a:off x="395536" y="1388911"/>
            <a:ext cx="8686800" cy="492205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IDE-B: Vérifier la connexion</a:t>
            </a:r>
          </a:p>
          <a:p>
            <a:r>
              <a:rPr lang="fr-FR" altLang="fr-FR" sz="2400" dirty="0">
                <a:latin typeface="Arial" panose="020B0604020202020204" pitchFamily="34" charset="0"/>
                <a:cs typeface="Arial" panose="020B0604020202020204" pitchFamily="34" charset="0"/>
              </a:rPr>
              <a:t>Scénario: Test de la connexion</a:t>
            </a:r>
          </a:p>
          <a:p>
            <a:pPr lvl="1"/>
            <a:r>
              <a:rPr lang="fr-FR" altLang="fr-FR" sz="1000" dirty="0">
                <a:latin typeface="Arial" panose="020B0604020202020204" pitchFamily="34" charset="0"/>
                <a:cs typeface="Arial" panose="020B0604020202020204" pitchFamily="34" charset="0"/>
              </a:rPr>
              <a:t>Lancer Chrome: </a:t>
            </a:r>
            <a:r>
              <a:rPr lang="fr-FR" sz="1000" dirty="0">
                <a:hlinkClick r:id="rId3"/>
              </a:rPr>
              <a:t>http://orangehrm.selenium-formation.org/</a:t>
            </a:r>
            <a:endParaRPr lang="fr-FR" sz="1000" dirty="0"/>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a:t>
            </a:r>
            <a:r>
              <a:rPr lang="fr-FR" altLang="fr-FR" sz="1000" dirty="0" err="1">
                <a:latin typeface="Arial" panose="020B0604020202020204" pitchFamily="34" charset="0"/>
                <a:cs typeface="Arial" panose="020B0604020202020204" pitchFamily="34" charset="0"/>
              </a:rPr>
              <a:t>fauxmotdepasse</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que </a:t>
            </a:r>
            <a:r>
              <a:rPr lang="fr-FR" altLang="fr-FR" sz="1000" b="1"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 est vide</a:t>
            </a:r>
          </a:p>
          <a:p>
            <a:pPr lvl="1"/>
            <a:r>
              <a:rPr lang="fr-FR" altLang="fr-FR" sz="1000" dirty="0">
                <a:latin typeface="Arial" panose="020B0604020202020204" pitchFamily="34" charset="0"/>
                <a:cs typeface="Arial" panose="020B0604020202020204" pitchFamily="34" charset="0"/>
              </a:rPr>
              <a:t>Vérifier l’apparition du message:</a:t>
            </a:r>
            <a:r>
              <a:rPr lang="fr-FR" altLang="fr-FR" sz="1000" b="1" dirty="0">
                <a:latin typeface="Arial" panose="020B0604020202020204" pitchFamily="34" charset="0"/>
                <a:cs typeface="Arial" panose="020B0604020202020204" pitchFamily="34" charset="0"/>
              </a:rPr>
              <a:t> Informations d'identification valides</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Saisir </a:t>
            </a:r>
            <a:r>
              <a:rPr lang="fr-FR" altLang="fr-FR" sz="1000" dirty="0" err="1">
                <a:latin typeface="Arial" panose="020B0604020202020204" pitchFamily="34" charset="0"/>
                <a:cs typeface="Arial" panose="020B0604020202020204" pitchFamily="34" charset="0"/>
              </a:rPr>
              <a:t>Username</a:t>
            </a:r>
            <a:r>
              <a:rPr lang="fr-FR" altLang="fr-FR" sz="1000" dirty="0">
                <a:latin typeface="Arial" panose="020B0604020202020204" pitchFamily="34" charset="0"/>
                <a:cs typeface="Arial" panose="020B0604020202020204" pitchFamily="34" charset="0"/>
              </a:rPr>
              <a:t>=admin</a:t>
            </a:r>
          </a:p>
          <a:p>
            <a:pPr lvl="1"/>
            <a:r>
              <a:rPr lang="fr-FR" altLang="fr-FR" sz="1000" dirty="0">
                <a:latin typeface="Arial" panose="020B0604020202020204" pitchFamily="34" charset="0"/>
                <a:cs typeface="Arial" panose="020B0604020202020204" pitchFamily="34" charset="0"/>
              </a:rPr>
              <a:t>Saisir </a:t>
            </a:r>
            <a:r>
              <a:rPr lang="fr-FR" altLang="fr-FR" sz="1000" dirty="0" err="1">
                <a:latin typeface="Arial" panose="020B0604020202020204" pitchFamily="34" charset="0"/>
                <a:cs typeface="Arial" panose="020B0604020202020204" pitchFamily="34" charset="0"/>
              </a:rPr>
              <a:t>Password</a:t>
            </a:r>
            <a:r>
              <a:rPr lang="fr-FR" altLang="fr-FR" sz="1000" dirty="0">
                <a:latin typeface="Arial" panose="020B0604020202020204" pitchFamily="34" charset="0"/>
                <a:cs typeface="Arial" panose="020B0604020202020204" pitchFamily="34" charset="0"/>
              </a:rPr>
              <a:t>=Selenium&amp;2018</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LOGIN</a:t>
            </a:r>
            <a:endParaRPr lang="fr-FR" altLang="fr-FR" sz="1000" dirty="0">
              <a:latin typeface="Arial" panose="020B0604020202020204" pitchFamily="34" charset="0"/>
              <a:cs typeface="Arial" panose="020B0604020202020204" pitchFamily="34" charset="0"/>
            </a:endParaRPr>
          </a:p>
          <a:p>
            <a:pPr lvl="1"/>
            <a:r>
              <a:rPr lang="fr-FR" altLang="fr-FR" sz="1000" dirty="0">
                <a:latin typeface="Arial" panose="020B0604020202020204" pitchFamily="34" charset="0"/>
                <a:cs typeface="Arial" panose="020B0604020202020204" pitchFamily="34" charset="0"/>
              </a:rPr>
              <a:t>Vérifier que </a:t>
            </a:r>
            <a:r>
              <a:rPr lang="fr-FR" altLang="fr-FR" sz="1000" b="1" dirty="0">
                <a:latin typeface="Arial" panose="020B0604020202020204" pitchFamily="34" charset="0"/>
                <a:cs typeface="Arial" panose="020B0604020202020204" pitchFamily="34" charset="0"/>
              </a:rPr>
              <a:t>Dashboard</a:t>
            </a:r>
            <a:r>
              <a:rPr lang="fr-FR" altLang="fr-FR" sz="1000" dirty="0">
                <a:latin typeface="Arial" panose="020B0604020202020204" pitchFamily="34" charset="0"/>
                <a:cs typeface="Arial" panose="020B0604020202020204" pitchFamily="34" charset="0"/>
              </a:rPr>
              <a:t> est affiché</a:t>
            </a:r>
          </a:p>
          <a:p>
            <a:pPr lvl="1"/>
            <a:r>
              <a:rPr lang="fr-FR" altLang="fr-FR" sz="1000" dirty="0">
                <a:latin typeface="Arial" panose="020B0604020202020204" pitchFamily="34" charset="0"/>
                <a:cs typeface="Arial" panose="020B0604020202020204" pitchFamily="34" charset="0"/>
              </a:rPr>
              <a:t>Cliquer sur </a:t>
            </a:r>
            <a:r>
              <a:rPr lang="fr-FR" altLang="fr-FR" sz="1000" dirty="0" err="1">
                <a:latin typeface="Arial" panose="020B0604020202020204" pitchFamily="34" charset="0"/>
                <a:cs typeface="Arial" panose="020B0604020202020204" pitchFamily="34" charset="0"/>
              </a:rPr>
              <a:t>Welcome</a:t>
            </a:r>
            <a:r>
              <a:rPr lang="fr-FR" altLang="fr-FR" sz="1000" dirty="0">
                <a:latin typeface="Arial" panose="020B0604020202020204" pitchFamily="34" charset="0"/>
                <a:cs typeface="Arial" panose="020B0604020202020204" pitchFamily="34" charset="0"/>
              </a:rPr>
              <a:t> Admin</a:t>
            </a:r>
          </a:p>
          <a:p>
            <a:pPr lvl="1"/>
            <a:r>
              <a:rPr lang="fr-FR" altLang="fr-FR" sz="1000" dirty="0">
                <a:latin typeface="Arial" panose="020B0604020202020204" pitchFamily="34" charset="0"/>
                <a:cs typeface="Arial" panose="020B0604020202020204" pitchFamily="34" charset="0"/>
              </a:rPr>
              <a:t>Cliquer sur Déconnexion</a:t>
            </a:r>
            <a:endParaRPr lang="fr-FR" altLang="fr-FR" sz="11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a:t>
            </a: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4BE2E6F1-D273-4F05-A16B-C5953B444B90}"/>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213699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1: Introduction à </a:t>
            </a:r>
            <a:r>
              <a:rPr lang="fr-FR" dirty="0" err="1"/>
              <a:t>Selenium</a:t>
            </a:r>
            <a:endParaRPr lang="fr-FR" dirty="0"/>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7787208" cy="4525963"/>
          </a:xfrm>
        </p:spPr>
        <p:txBody>
          <a:bodyPr/>
          <a:lstStyle/>
          <a:p>
            <a:r>
              <a:rPr lang="fr-FR" dirty="0"/>
              <a:t>Principe de l’automatisation des tests</a:t>
            </a:r>
          </a:p>
          <a:p>
            <a:r>
              <a:rPr lang="fr-FR" dirty="0"/>
              <a:t>Premiers pas avec </a:t>
            </a:r>
            <a:r>
              <a:rPr lang="fr-FR" dirty="0" err="1"/>
              <a:t>Selenium</a:t>
            </a:r>
            <a:r>
              <a:rPr lang="fr-FR" dirty="0"/>
              <a:t>: Katalon Recorder</a:t>
            </a:r>
          </a:p>
          <a:p>
            <a:r>
              <a:rPr lang="fr-FR" dirty="0"/>
              <a:t>Gestion des objets HTML</a:t>
            </a:r>
          </a:p>
          <a:p>
            <a:r>
              <a:rPr lang="fr-FR" dirty="0"/>
              <a:t>Fonctionnalités avancées</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4</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460590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40</a:t>
            </a:fld>
            <a:endParaRPr lang="fr-FR" altLang="fr-FR" sz="1200">
              <a:solidFill>
                <a:srgbClr val="000000"/>
              </a:solidFill>
              <a:latin typeface="Calibri" panose="020F0502020204030204" pitchFamily="34" charset="0"/>
            </a:endParaRPr>
          </a:p>
        </p:txBody>
      </p:sp>
      <p:sp>
        <p:nvSpPr>
          <p:cNvPr id="10" name="Titre 1">
            <a:extLst>
              <a:ext uri="{FF2B5EF4-FFF2-40B4-BE49-F238E27FC236}">
                <a16:creationId xmlns:a16="http://schemas.microsoft.com/office/drawing/2014/main" id="{A2FE33B3-A2C9-42D5-B228-CF926C02A2F4}"/>
              </a:ext>
            </a:extLst>
          </p:cNvPr>
          <p:cNvSpPr>
            <a:spLocks noGrp="1"/>
          </p:cNvSpPr>
          <p:nvPr>
            <p:ph type="title"/>
          </p:nvPr>
        </p:nvSpPr>
        <p:spPr>
          <a:xfrm>
            <a:off x="457200" y="274638"/>
            <a:ext cx="8229600" cy="1143000"/>
          </a:xfrm>
        </p:spPr>
        <p:txBody>
          <a:bodyPr>
            <a:normAutofit/>
          </a:bodyPr>
          <a:lstStyle/>
          <a:p>
            <a:pPr algn="l"/>
            <a:r>
              <a:rPr lang="fr-FR" dirty="0"/>
              <a:t>1.2 Katalon Recorder: TP</a:t>
            </a:r>
          </a:p>
        </p:txBody>
      </p:sp>
      <p:sp>
        <p:nvSpPr>
          <p:cNvPr id="5" name="Espace réservé du contenu 2">
            <a:extLst>
              <a:ext uri="{FF2B5EF4-FFF2-40B4-BE49-F238E27FC236}">
                <a16:creationId xmlns:a16="http://schemas.microsoft.com/office/drawing/2014/main" id="{AC8914C6-E05C-4FA4-BE0D-B1CA562AE72F}"/>
              </a:ext>
            </a:extLst>
          </p:cNvPr>
          <p:cNvSpPr txBox="1">
            <a:spLocks/>
          </p:cNvSpPr>
          <p:nvPr/>
        </p:nvSpPr>
        <p:spPr>
          <a:xfrm>
            <a:off x="179512" y="1700808"/>
            <a:ext cx="8686800" cy="2591618"/>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fr-FR" altLang="fr-FR" sz="2000" b="1" dirty="0">
                <a:latin typeface="Arial" panose="020B0604020202020204" pitchFamily="34" charset="0"/>
                <a:cs typeface="Arial" panose="020B0604020202020204" pitchFamily="34" charset="0"/>
              </a:rPr>
              <a:t>Exercice IDE-A: Vérifier la création du salarié</a:t>
            </a:r>
          </a:p>
          <a:p>
            <a:r>
              <a:rPr lang="fr-FR" altLang="fr-FR" sz="2200" dirty="0">
                <a:latin typeface="Arial" panose="020B0604020202020204" pitchFamily="34" charset="0"/>
                <a:cs typeface="Arial" panose="020B0604020202020204" pitchFamily="34" charset="0"/>
              </a:rPr>
              <a:t>Reprendre le scénario IDE-A</a:t>
            </a:r>
          </a:p>
          <a:p>
            <a:pPr lvl="1"/>
            <a:r>
              <a:rPr lang="fr-FR" altLang="fr-FR" sz="1000" dirty="0">
                <a:latin typeface="Arial" panose="020B0604020202020204" pitchFamily="34" charset="0"/>
                <a:cs typeface="Arial" panose="020B0604020202020204" pitchFamily="34" charset="0"/>
              </a:rPr>
              <a:t>Stocker </a:t>
            </a:r>
            <a:r>
              <a:rPr lang="fr-FR" altLang="fr-FR" sz="1000" dirty="0" err="1">
                <a:latin typeface="Arial" panose="020B0604020202020204" pitchFamily="34" charset="0"/>
                <a:cs typeface="Arial" panose="020B0604020202020204" pitchFamily="34" charset="0"/>
              </a:rPr>
              <a:t>l’id</a:t>
            </a:r>
            <a:r>
              <a:rPr lang="fr-FR" altLang="fr-FR" sz="1000" dirty="0">
                <a:latin typeface="Arial" panose="020B0604020202020204" pitchFamily="34" charset="0"/>
                <a:cs typeface="Arial" panose="020B0604020202020204" pitchFamily="34" charset="0"/>
              </a:rPr>
              <a:t> du salarié dans une variable avant de cliquer sur Sauver</a:t>
            </a:r>
          </a:p>
          <a:p>
            <a:pPr lvl="1"/>
            <a:r>
              <a:rPr lang="fr-FR" altLang="fr-FR" sz="1000" dirty="0">
                <a:latin typeface="Arial" panose="020B0604020202020204" pitchFamily="34" charset="0"/>
                <a:cs typeface="Arial" panose="020B0604020202020204" pitchFamily="34" charset="0"/>
              </a:rPr>
              <a:t>Avant la déconnexion, rajouter les étapes suivantes</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Liste des salariés</a:t>
            </a:r>
          </a:p>
          <a:p>
            <a:pPr lvl="1"/>
            <a:r>
              <a:rPr lang="fr-FR" altLang="fr-FR" sz="1000" dirty="0">
                <a:latin typeface="Arial" panose="020B0604020202020204" pitchFamily="34" charset="0"/>
                <a:cs typeface="Arial" panose="020B0604020202020204" pitchFamily="34" charset="0"/>
              </a:rPr>
              <a:t>Saisir</a:t>
            </a:r>
            <a:r>
              <a:rPr lang="fr-FR" altLang="fr-FR" sz="1000" b="1" dirty="0">
                <a:latin typeface="Arial" panose="020B0604020202020204" pitchFamily="34" charset="0"/>
                <a:cs typeface="Arial" panose="020B0604020202020204" pitchFamily="34" charset="0"/>
              </a:rPr>
              <a:t> Id=</a:t>
            </a:r>
            <a:r>
              <a:rPr lang="fr-FR" altLang="fr-FR" sz="1000" dirty="0">
                <a:latin typeface="Arial" panose="020B0604020202020204" pitchFamily="34" charset="0"/>
                <a:cs typeface="Arial" panose="020B0604020202020204" pitchFamily="34" charset="0"/>
              </a:rPr>
              <a:t>variable stockée</a:t>
            </a:r>
          </a:p>
          <a:p>
            <a:pPr lvl="1"/>
            <a:r>
              <a:rPr lang="fr-FR" altLang="fr-FR" sz="1000" dirty="0">
                <a:latin typeface="Arial" panose="020B0604020202020204" pitchFamily="34" charset="0"/>
                <a:cs typeface="Arial" panose="020B0604020202020204" pitchFamily="34" charset="0"/>
              </a:rPr>
              <a:t>Cliquer sur </a:t>
            </a:r>
            <a:r>
              <a:rPr lang="fr-FR" altLang="fr-FR" sz="1000" b="1" dirty="0">
                <a:latin typeface="Arial" panose="020B0604020202020204" pitchFamily="34" charset="0"/>
                <a:cs typeface="Arial" panose="020B0604020202020204" pitchFamily="34" charset="0"/>
              </a:rPr>
              <a:t>Rechercher</a:t>
            </a:r>
          </a:p>
          <a:p>
            <a:pPr lvl="1"/>
            <a:r>
              <a:rPr lang="fr-FR" altLang="fr-FR" sz="1000" dirty="0">
                <a:latin typeface="Arial" panose="020B0604020202020204" pitchFamily="34" charset="0"/>
                <a:cs typeface="Arial" panose="020B0604020202020204" pitchFamily="34" charset="0"/>
              </a:rPr>
              <a:t>Cliquer sur le lien du </a:t>
            </a:r>
            <a:r>
              <a:rPr lang="fr-FR" altLang="fr-FR" sz="1000" b="1" dirty="0">
                <a:latin typeface="Arial" panose="020B0604020202020204" pitchFamily="34" charset="0"/>
                <a:cs typeface="Arial" panose="020B0604020202020204" pitchFamily="34" charset="0"/>
              </a:rPr>
              <a:t>numéro du salarié</a:t>
            </a:r>
          </a:p>
          <a:p>
            <a:pPr lvl="1"/>
            <a:r>
              <a:rPr lang="fr-FR" altLang="fr-FR" sz="1000" b="1" dirty="0">
                <a:latin typeface="Arial" panose="020B0604020202020204" pitchFamily="34" charset="0"/>
                <a:cs typeface="Arial" panose="020B0604020202020204" pitchFamily="34" charset="0"/>
              </a:rPr>
              <a:t>Vérifier le nom, et prénom</a:t>
            </a:r>
          </a:p>
          <a:p>
            <a:pPr lvl="1"/>
            <a:endParaRPr lang="fr-FR" altLang="fr-FR" sz="1000" b="1" dirty="0">
              <a:latin typeface="Arial" panose="020B0604020202020204" pitchFamily="34" charset="0"/>
              <a:cs typeface="Arial" panose="020B0604020202020204" pitchFamily="34" charset="0"/>
            </a:endParaRPr>
          </a:p>
          <a:p>
            <a:pPr lvl="1"/>
            <a:endParaRPr lang="fr-FR" altLang="fr-FR" sz="11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fr-FR" altLang="fr-FR" sz="2000" b="1" dirty="0">
                <a:solidFill>
                  <a:prstClr val="black"/>
                </a:solidFill>
                <a:latin typeface="Arial" panose="020B0604020202020204" pitchFamily="34" charset="0"/>
                <a:cs typeface="Arial" panose="020B0604020202020204" pitchFamily="34" charset="0"/>
              </a:rPr>
              <a:t>Exécuter le test case</a:t>
            </a: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sp>
        <p:nvSpPr>
          <p:cNvPr id="2" name="Espace réservé du pied de page 1">
            <a:extLst>
              <a:ext uri="{FF2B5EF4-FFF2-40B4-BE49-F238E27FC236}">
                <a16:creationId xmlns:a16="http://schemas.microsoft.com/office/drawing/2014/main" id="{5D364C6F-A7BF-4723-AD14-B5E3B9FF809A}"/>
              </a:ext>
            </a:extLst>
          </p:cNvPr>
          <p:cNvSpPr>
            <a:spLocks noGrp="1"/>
          </p:cNvSpPr>
          <p:nvPr>
            <p:ph type="ftr" sz="quarter" idx="11"/>
          </p:nvPr>
        </p:nvSpPr>
        <p:spPr/>
        <p:txBody>
          <a:bodyPr/>
          <a:lstStyle/>
          <a:p>
            <a:r>
              <a:rPr lang="fr-FR"/>
              <a:t>Selenium: Automatisation des applications </a:t>
            </a:r>
            <a:endParaRPr lang="fr-FR" dirty="0"/>
          </a:p>
        </p:txBody>
      </p:sp>
    </p:spTree>
    <p:extLst>
      <p:ext uri="{BB962C8B-B14F-4D97-AF65-F5344CB8AC3E}">
        <p14:creationId xmlns:p14="http://schemas.microsoft.com/office/powerpoint/2010/main" val="3259189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ChangeArrowheads="1"/>
          </p:cNvSpPr>
          <p:nvPr/>
        </p:nvSpPr>
        <p:spPr bwMode="auto">
          <a:xfrm>
            <a:off x="1828800" y="5105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ts val="1100"/>
              </a:spcBef>
              <a:buSzTx/>
              <a:buFontTx/>
              <a:buNone/>
            </a:pPr>
            <a:endParaRPr lang="fr-FR" altLang="fr-FR" sz="4700">
              <a:solidFill>
                <a:srgbClr val="F99400"/>
              </a:solidFill>
              <a:latin typeface="Bradley Hand ITC" panose="03070402050302030203" pitchFamily="66" charset="0"/>
            </a:endParaRPr>
          </a:p>
        </p:txBody>
      </p:sp>
      <p:sp>
        <p:nvSpPr>
          <p:cNvPr id="6148" name="Rectangle 6"/>
          <p:cNvSpPr txBox="1">
            <a:spLocks noGrp="1"/>
          </p:cNvSpPr>
          <p:nvPr>
            <p:ph type="ctrTitle" idx="4294967295"/>
          </p:nvPr>
        </p:nvSpPr>
        <p:spPr>
          <a:xfrm>
            <a:off x="0" y="4076700"/>
            <a:ext cx="9144000" cy="581025"/>
          </a:xfrm>
        </p:spPr>
        <p:txBody>
          <a:bodyPr anchorCtr="0"/>
          <a:lstStyle/>
          <a:p>
            <a:pPr algn="l" eaLnBrk="1" hangingPunct="1"/>
            <a:r>
              <a:rPr lang="fr-FR" altLang="fr-FR" sz="3200" i="1" dirty="0">
                <a:solidFill>
                  <a:srgbClr val="000000"/>
                </a:solidFill>
              </a:rPr>
              <a:t>Manipulation des objets avec </a:t>
            </a:r>
            <a:r>
              <a:rPr lang="fr-FR" altLang="fr-FR" sz="3200" i="1" dirty="0" err="1">
                <a:solidFill>
                  <a:srgbClr val="000000"/>
                </a:solidFill>
              </a:rPr>
              <a:t>Selenium</a:t>
            </a:r>
            <a:r>
              <a:rPr lang="fr-FR" altLang="fr-FR" sz="3200" i="1" dirty="0">
                <a:solidFill>
                  <a:srgbClr val="000000"/>
                </a:solidFill>
              </a:rPr>
              <a:t> IDE </a:t>
            </a:r>
            <a:br>
              <a:rPr lang="fr-FR" altLang="fr-FR" sz="3200" i="1" dirty="0">
                <a:solidFill>
                  <a:srgbClr val="000000"/>
                </a:solidFill>
              </a:rPr>
            </a:br>
            <a:br>
              <a:rPr altLang="fr-FR" sz="2000" dirty="0">
                <a:solidFill>
                  <a:srgbClr val="000000"/>
                </a:solidFill>
              </a:rPr>
            </a:br>
            <a:br>
              <a:rPr altLang="fr-FR" sz="2000" dirty="0">
                <a:solidFill>
                  <a:srgbClr val="000000"/>
                </a:solidFill>
              </a:rPr>
            </a:br>
            <a:br>
              <a:rPr altLang="fr-FR" sz="2000" i="1" dirty="0">
                <a:solidFill>
                  <a:srgbClr val="000000"/>
                </a:solidFill>
                <a:latin typeface="Arial" panose="020B0604020202020204" pitchFamily="34" charset="0"/>
              </a:rPr>
            </a:br>
            <a:endParaRPr altLang="fr-FR" sz="2000" i="1" dirty="0">
              <a:solidFill>
                <a:srgbClr val="000000"/>
              </a:solidFill>
              <a:latin typeface="Arial" panose="020B0604020202020204" pitchFamily="34" charset="0"/>
            </a:endParaRPr>
          </a:p>
        </p:txBody>
      </p:sp>
      <p:pic>
        <p:nvPicPr>
          <p:cNvPr id="4" name="Picture 2">
            <a:extLst>
              <a:ext uri="{FF2B5EF4-FFF2-40B4-BE49-F238E27FC236}">
                <a16:creationId xmlns:a16="http://schemas.microsoft.com/office/drawing/2014/main" id="{930E1666-D30E-4F9F-B66C-C6CCC6026615}"/>
              </a:ext>
            </a:extLst>
          </p:cNvPr>
          <p:cNvPicPr>
            <a:picLocks noChangeAspect="1" noChangeArrowheads="1"/>
          </p:cNvPicPr>
          <p:nvPr/>
        </p:nvPicPr>
        <p:blipFill>
          <a:blip r:embed="rId3" cstate="print"/>
          <a:srcRect/>
          <a:stretch>
            <a:fillRect/>
          </a:stretch>
        </p:blipFill>
        <p:spPr bwMode="auto">
          <a:xfrm>
            <a:off x="6948263" y="337755"/>
            <a:ext cx="2218429" cy="2870205"/>
          </a:xfrm>
          <a:prstGeom prst="rect">
            <a:avLst/>
          </a:prstGeom>
          <a:noFill/>
          <a:effectLst>
            <a:glow rad="101600">
              <a:schemeClr val="tx1">
                <a:alpha val="40000"/>
              </a:schemeClr>
            </a:glow>
          </a:effectLst>
          <a:scene3d>
            <a:camera prst="perspectiveContrastingLeftFacing"/>
            <a:lightRig rig="threePt" dir="t"/>
          </a:scene3d>
        </p:spPr>
      </p:pic>
      <p:pic>
        <p:nvPicPr>
          <p:cNvPr id="3" name="Image 2">
            <a:extLst>
              <a:ext uri="{FF2B5EF4-FFF2-40B4-BE49-F238E27FC236}">
                <a16:creationId xmlns:a16="http://schemas.microsoft.com/office/drawing/2014/main" id="{2227FDF9-4918-4CE2-A458-AED46DD14023}"/>
              </a:ext>
            </a:extLst>
          </p:cNvPr>
          <p:cNvPicPr>
            <a:picLocks noChangeAspect="1"/>
          </p:cNvPicPr>
          <p:nvPr/>
        </p:nvPicPr>
        <p:blipFill>
          <a:blip r:embed="rId4"/>
          <a:stretch>
            <a:fillRect/>
          </a:stretch>
        </p:blipFill>
        <p:spPr>
          <a:xfrm>
            <a:off x="1187624" y="4267200"/>
            <a:ext cx="2733675" cy="1676400"/>
          </a:xfrm>
          <a:prstGeom prst="rect">
            <a:avLst/>
          </a:prstGeom>
        </p:spPr>
      </p:pic>
      <p:sp>
        <p:nvSpPr>
          <p:cNvPr id="6" name="Titre 1">
            <a:extLst>
              <a:ext uri="{FF2B5EF4-FFF2-40B4-BE49-F238E27FC236}">
                <a16:creationId xmlns:a16="http://schemas.microsoft.com/office/drawing/2014/main" id="{8544F238-C5AD-4BB4-BC2F-C9EC6FCAE70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594882252"/>
      </p:ext>
    </p:extLst>
  </p:cSld>
  <p:clrMapOvr>
    <a:masterClrMapping/>
  </p:clrMapOvr>
  <mc:AlternateContent xmlns:mc="http://schemas.openxmlformats.org/markup-compatibility/2006" xmlns:p14="http://schemas.microsoft.com/office/powerpoint/2010/main">
    <mc:Choice Requires="p14">
      <p:transition p14:dur="10">
        <p:wipe dir="r"/>
      </p:transition>
    </mc:Choice>
    <mc:Fallback xmlns="">
      <p:transition>
        <p:wipe dir="r"/>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31651"/>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Plusieurs techniques d’enregistrement de script de test</a:t>
            </a:r>
          </a:p>
          <a:p>
            <a:r>
              <a:rPr lang="fr-FR" sz="2000" dirty="0">
                <a:latin typeface="Arial" charset="0"/>
              </a:rPr>
              <a:t>Par la reconnaissance des objets graphiques</a:t>
            </a:r>
          </a:p>
          <a:p>
            <a:r>
              <a:rPr lang="fr-FR" sz="2000" dirty="0">
                <a:latin typeface="Arial" charset="0"/>
              </a:rPr>
              <a:t>Par la reconnaissance d’images</a:t>
            </a:r>
          </a:p>
          <a:p>
            <a:r>
              <a:rPr lang="fr-FR" sz="2000" dirty="0">
                <a:latin typeface="Arial" charset="0"/>
              </a:rPr>
              <a:t>Par la reconnaissance analogique (Clavier, Souris, reconnaissance de texte à l’écran)</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utilise principalement la reconnaissance des objets</a:t>
            </a:r>
          </a:p>
          <a:p>
            <a:r>
              <a:rPr lang="fr-FR" sz="2000" dirty="0">
                <a:latin typeface="Arial" charset="0"/>
              </a:rPr>
              <a:t>Identification des objets HTML avec les propriétés DOM:</a:t>
            </a:r>
          </a:p>
          <a:p>
            <a:pPr lvl="1"/>
            <a:r>
              <a:rPr lang="fr-FR" dirty="0"/>
              <a:t>Document Object Model</a:t>
            </a:r>
            <a:endParaRPr lang="fr-FR" sz="2000" dirty="0">
              <a:latin typeface="Arial"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	</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42</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4496B2FA-089E-4FC0-B293-D7C72BE0A0A9}"/>
              </a:ext>
            </a:extLst>
          </p:cNvPr>
          <p:cNvPicPr>
            <a:picLocks noChangeAspect="1"/>
          </p:cNvPicPr>
          <p:nvPr/>
        </p:nvPicPr>
        <p:blipFill>
          <a:blip r:embed="rId3"/>
          <a:stretch>
            <a:fillRect/>
          </a:stretch>
        </p:blipFill>
        <p:spPr>
          <a:xfrm>
            <a:off x="179512" y="4639747"/>
            <a:ext cx="5580112" cy="2218253"/>
          </a:xfrm>
          <a:prstGeom prst="rect">
            <a:avLst/>
          </a:prstGeom>
        </p:spPr>
      </p:pic>
      <p:sp>
        <p:nvSpPr>
          <p:cNvPr id="9" name="Rectangle 8">
            <a:extLst>
              <a:ext uri="{FF2B5EF4-FFF2-40B4-BE49-F238E27FC236}">
                <a16:creationId xmlns:a16="http://schemas.microsoft.com/office/drawing/2014/main" id="{A28E7EB5-BCA2-4C41-8970-73B5FC542A67}"/>
              </a:ext>
            </a:extLst>
          </p:cNvPr>
          <p:cNvSpPr/>
          <p:nvPr/>
        </p:nvSpPr>
        <p:spPr>
          <a:xfrm>
            <a:off x="2033464" y="5104668"/>
            <a:ext cx="2178496" cy="263267"/>
          </a:xfrm>
          <a:prstGeom prst="rect">
            <a:avLst/>
          </a:prstGeom>
          <a:ln>
            <a:solidFill>
              <a:schemeClr val="accent1">
                <a:alpha val="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 name="Rectangle 9">
            <a:extLst>
              <a:ext uri="{FF2B5EF4-FFF2-40B4-BE49-F238E27FC236}">
                <a16:creationId xmlns:a16="http://schemas.microsoft.com/office/drawing/2014/main" id="{B10A9877-BA6C-423D-9AB3-55CFA965E444}"/>
              </a:ext>
            </a:extLst>
          </p:cNvPr>
          <p:cNvSpPr/>
          <p:nvPr/>
        </p:nvSpPr>
        <p:spPr>
          <a:xfrm>
            <a:off x="2123728" y="5314426"/>
            <a:ext cx="2088232"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4E07A66-DF76-4862-9EB2-5F6D76C34323}"/>
              </a:ext>
            </a:extLst>
          </p:cNvPr>
          <p:cNvSpPr/>
          <p:nvPr/>
        </p:nvSpPr>
        <p:spPr>
          <a:xfrm>
            <a:off x="2045291" y="5748874"/>
            <a:ext cx="10263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BD35961-DF09-44C2-9C31-5A2A2295FAF3}"/>
              </a:ext>
            </a:extLst>
          </p:cNvPr>
          <p:cNvSpPr/>
          <p:nvPr/>
        </p:nvSpPr>
        <p:spPr>
          <a:xfrm>
            <a:off x="4572000" y="6160023"/>
            <a:ext cx="1440160"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1E3B73CC-07DD-4C63-A7DC-4821EE6C30A1}"/>
              </a:ext>
            </a:extLst>
          </p:cNvPr>
          <p:cNvSpPr/>
          <p:nvPr/>
        </p:nvSpPr>
        <p:spPr>
          <a:xfrm>
            <a:off x="916832" y="4894908"/>
            <a:ext cx="2431032"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6A7B7696-E056-4BD1-805A-D94BEC450C9C}"/>
              </a:ext>
            </a:extLst>
          </p:cNvPr>
          <p:cNvCxnSpPr/>
          <p:nvPr/>
        </p:nvCxnSpPr>
        <p:spPr>
          <a:xfrm flipV="1">
            <a:off x="4211960" y="4836072"/>
            <a:ext cx="2358008" cy="642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B4BF5373-7705-48FD-B84D-995D17693987}"/>
              </a:ext>
            </a:extLst>
          </p:cNvPr>
          <p:cNvPicPr>
            <a:picLocks noChangeAspect="1"/>
          </p:cNvPicPr>
          <p:nvPr/>
        </p:nvPicPr>
        <p:blipFill>
          <a:blip r:embed="rId4"/>
          <a:stretch>
            <a:fillRect/>
          </a:stretch>
        </p:blipFill>
        <p:spPr>
          <a:xfrm>
            <a:off x="5543720" y="4464375"/>
            <a:ext cx="3438525" cy="323850"/>
          </a:xfrm>
          <a:prstGeom prst="rect">
            <a:avLst/>
          </a:prstGeom>
        </p:spPr>
      </p:pic>
      <p:sp>
        <p:nvSpPr>
          <p:cNvPr id="17" name="Titre 1">
            <a:extLst>
              <a:ext uri="{FF2B5EF4-FFF2-40B4-BE49-F238E27FC236}">
                <a16:creationId xmlns:a16="http://schemas.microsoft.com/office/drawing/2014/main" id="{C663160F-EA0C-413E-AD02-0421C677773F}"/>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471938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3155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Le Target: identification des éléments</a:t>
            </a:r>
          </a:p>
          <a:p>
            <a:pPr marL="0" indent="0">
              <a:buNone/>
            </a:pPr>
            <a:r>
              <a:rPr lang="fr-FR" sz="2000" dirty="0">
                <a:latin typeface="Arial" charset="0"/>
              </a:rPr>
              <a:t>Un </a:t>
            </a:r>
            <a:r>
              <a:rPr lang="fr-FR" sz="2000" dirty="0" err="1">
                <a:latin typeface="Arial" charset="0"/>
              </a:rPr>
              <a:t>target</a:t>
            </a:r>
            <a:r>
              <a:rPr lang="fr-FR" sz="2000" dirty="0">
                <a:latin typeface="Arial" charset="0"/>
              </a:rPr>
              <a:t> est un élément graphique de l’IHM de l’application à tester.</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a:latin typeface="Arial" panose="020B0604020202020204" pitchFamily="34" charset="0"/>
                <a:cs typeface="Arial" panose="020B0604020202020204" pitchFamily="34" charset="0"/>
              </a:rPr>
              <a:t>Identification doit être fiable</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43</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4A5A33B1-361D-4654-95DB-00B5B17842CF}"/>
              </a:ext>
            </a:extLst>
          </p:cNvPr>
          <p:cNvPicPr>
            <a:picLocks noChangeAspect="1"/>
          </p:cNvPicPr>
          <p:nvPr/>
        </p:nvPicPr>
        <p:blipFill rotWithShape="1">
          <a:blip r:embed="rId3"/>
          <a:srcRect l="6688" t="5201" r="80712" b="83600"/>
          <a:stretch/>
        </p:blipFill>
        <p:spPr>
          <a:xfrm>
            <a:off x="1425204" y="1881757"/>
            <a:ext cx="2160240" cy="1080120"/>
          </a:xfrm>
          <a:prstGeom prst="rect">
            <a:avLst/>
          </a:prstGeom>
        </p:spPr>
      </p:pic>
      <p:pic>
        <p:nvPicPr>
          <p:cNvPr id="2" name="Image 1">
            <a:extLst>
              <a:ext uri="{FF2B5EF4-FFF2-40B4-BE49-F238E27FC236}">
                <a16:creationId xmlns:a16="http://schemas.microsoft.com/office/drawing/2014/main" id="{8D6CCFF0-20D3-4408-BD5D-24F35FD944F8}"/>
              </a:ext>
            </a:extLst>
          </p:cNvPr>
          <p:cNvPicPr>
            <a:picLocks noChangeAspect="1"/>
          </p:cNvPicPr>
          <p:nvPr/>
        </p:nvPicPr>
        <p:blipFill>
          <a:blip r:embed="rId4"/>
          <a:stretch>
            <a:fillRect/>
          </a:stretch>
        </p:blipFill>
        <p:spPr>
          <a:xfrm>
            <a:off x="628839" y="1995389"/>
            <a:ext cx="371475" cy="314325"/>
          </a:xfrm>
          <a:prstGeom prst="rect">
            <a:avLst/>
          </a:prstGeom>
        </p:spPr>
      </p:pic>
      <p:pic>
        <p:nvPicPr>
          <p:cNvPr id="3" name="Image 2">
            <a:extLst>
              <a:ext uri="{FF2B5EF4-FFF2-40B4-BE49-F238E27FC236}">
                <a16:creationId xmlns:a16="http://schemas.microsoft.com/office/drawing/2014/main" id="{88241ECC-D96E-4133-A88D-581DA3D30D19}"/>
              </a:ext>
            </a:extLst>
          </p:cNvPr>
          <p:cNvPicPr>
            <a:picLocks noChangeAspect="1"/>
          </p:cNvPicPr>
          <p:nvPr/>
        </p:nvPicPr>
        <p:blipFill>
          <a:blip r:embed="rId5"/>
          <a:stretch>
            <a:fillRect/>
          </a:stretch>
        </p:blipFill>
        <p:spPr>
          <a:xfrm>
            <a:off x="350737" y="3273549"/>
            <a:ext cx="6153150" cy="371475"/>
          </a:xfrm>
          <a:prstGeom prst="rect">
            <a:avLst/>
          </a:prstGeom>
        </p:spPr>
      </p:pic>
      <p:pic>
        <p:nvPicPr>
          <p:cNvPr id="4" name="Image 3">
            <a:extLst>
              <a:ext uri="{FF2B5EF4-FFF2-40B4-BE49-F238E27FC236}">
                <a16:creationId xmlns:a16="http://schemas.microsoft.com/office/drawing/2014/main" id="{12FD6DF6-6087-4104-B794-500FE20FFEA9}"/>
              </a:ext>
            </a:extLst>
          </p:cNvPr>
          <p:cNvPicPr>
            <a:picLocks noChangeAspect="1"/>
          </p:cNvPicPr>
          <p:nvPr/>
        </p:nvPicPr>
        <p:blipFill rotWithShape="1">
          <a:blip r:embed="rId6"/>
          <a:srcRect l="37399" t="55208" r="12201" b="30400"/>
          <a:stretch/>
        </p:blipFill>
        <p:spPr>
          <a:xfrm>
            <a:off x="986342" y="5086198"/>
            <a:ext cx="4608512" cy="740248"/>
          </a:xfrm>
          <a:prstGeom prst="rect">
            <a:avLst/>
          </a:prstGeom>
        </p:spPr>
      </p:pic>
      <p:pic>
        <p:nvPicPr>
          <p:cNvPr id="5" name="Image 4">
            <a:extLst>
              <a:ext uri="{FF2B5EF4-FFF2-40B4-BE49-F238E27FC236}">
                <a16:creationId xmlns:a16="http://schemas.microsoft.com/office/drawing/2014/main" id="{170812FF-C018-4C72-8FB7-6629E0852FDE}"/>
              </a:ext>
            </a:extLst>
          </p:cNvPr>
          <p:cNvPicPr>
            <a:picLocks noChangeAspect="1"/>
          </p:cNvPicPr>
          <p:nvPr/>
        </p:nvPicPr>
        <p:blipFill>
          <a:blip r:embed="rId7"/>
          <a:stretch>
            <a:fillRect/>
          </a:stretch>
        </p:blipFill>
        <p:spPr>
          <a:xfrm>
            <a:off x="1045671" y="6020618"/>
            <a:ext cx="6457950" cy="304800"/>
          </a:xfrm>
          <a:prstGeom prst="rect">
            <a:avLst/>
          </a:prstGeom>
        </p:spPr>
      </p:pic>
      <p:sp>
        <p:nvSpPr>
          <p:cNvPr id="10" name="Titre 1">
            <a:extLst>
              <a:ext uri="{FF2B5EF4-FFF2-40B4-BE49-F238E27FC236}">
                <a16:creationId xmlns:a16="http://schemas.microsoft.com/office/drawing/2014/main" id="{FE8702FB-381A-4754-A79C-8B2E8D958AD7}"/>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39328573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49696" y="999026"/>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identifiant</a:t>
            </a:r>
          </a:p>
          <a:p>
            <a:pPr marL="0" indent="0">
              <a:buNone/>
            </a:pPr>
            <a:r>
              <a:rPr lang="fr-FR" altLang="fr-FR" dirty="0">
                <a:latin typeface="Arial" panose="020B0604020202020204" pitchFamily="34" charset="0"/>
                <a:cs typeface="Arial" panose="020B0604020202020204" pitchFamily="34" charset="0"/>
              </a:rPr>
              <a:t>id=</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name</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err="1">
                <a:latin typeface="Arial" panose="020B0604020202020204" pitchFamily="34" charset="0"/>
                <a:cs typeface="Arial" panose="020B0604020202020204" pitchFamily="34" charset="0"/>
              </a:rPr>
              <a:t>name</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lvl="0" indent="0">
              <a:buNone/>
            </a:pPr>
            <a:r>
              <a:rPr lang="fr-FR" altLang="fr-FR" sz="2000" b="1" dirty="0">
                <a:solidFill>
                  <a:prstClr val="black"/>
                </a:solidFill>
                <a:latin typeface="Arial" panose="020B0604020202020204" pitchFamily="34" charset="0"/>
                <a:cs typeface="Arial" panose="020B0604020202020204" pitchFamily="34" charset="0"/>
              </a:rPr>
              <a:t>Localisation par nom de lien</a:t>
            </a:r>
          </a:p>
          <a:p>
            <a:pPr marL="0" lvl="0" indent="0">
              <a:buNone/>
            </a:pPr>
            <a:r>
              <a:rPr lang="fr-FR" altLang="fr-FR" dirty="0" err="1">
                <a:solidFill>
                  <a:prstClr val="black"/>
                </a:solidFill>
                <a:latin typeface="Arial" panose="020B0604020202020204" pitchFamily="34" charset="0"/>
                <a:cs typeface="Arial" panose="020B0604020202020204" pitchFamily="34" charset="0"/>
              </a:rPr>
              <a:t>link</a:t>
            </a:r>
            <a:r>
              <a:rPr lang="fr-FR" altLang="fr-FR" dirty="0">
                <a:solidFill>
                  <a:prstClr val="black"/>
                </a:solidFill>
                <a:latin typeface="Arial" panose="020B0604020202020204" pitchFamily="34" charset="0"/>
                <a:cs typeface="Arial" panose="020B0604020202020204" pitchFamily="34" charset="0"/>
              </a:rPr>
              <a:t>=John SMITH</a:t>
            </a:r>
          </a:p>
          <a:p>
            <a:pPr marL="0"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5CA1822D-063B-4986-9A50-2B9F3B497CA6}"/>
              </a:ext>
            </a:extLst>
          </p:cNvPr>
          <p:cNvPicPr>
            <a:picLocks noChangeAspect="1"/>
          </p:cNvPicPr>
          <p:nvPr/>
        </p:nvPicPr>
        <p:blipFill>
          <a:blip r:embed="rId3"/>
          <a:stretch>
            <a:fillRect/>
          </a:stretch>
        </p:blipFill>
        <p:spPr>
          <a:xfrm>
            <a:off x="450720" y="2069339"/>
            <a:ext cx="7048500" cy="219075"/>
          </a:xfrm>
          <a:prstGeom prst="rect">
            <a:avLst/>
          </a:prstGeom>
        </p:spPr>
      </p:pic>
      <p:pic>
        <p:nvPicPr>
          <p:cNvPr id="6" name="Image 5">
            <a:extLst>
              <a:ext uri="{FF2B5EF4-FFF2-40B4-BE49-F238E27FC236}">
                <a16:creationId xmlns:a16="http://schemas.microsoft.com/office/drawing/2014/main" id="{2E55C9CF-33BB-491E-94A3-C653A8B70800}"/>
              </a:ext>
            </a:extLst>
          </p:cNvPr>
          <p:cNvPicPr>
            <a:picLocks noChangeAspect="1"/>
          </p:cNvPicPr>
          <p:nvPr/>
        </p:nvPicPr>
        <p:blipFill>
          <a:blip r:embed="rId3"/>
          <a:stretch>
            <a:fillRect/>
          </a:stretch>
        </p:blipFill>
        <p:spPr>
          <a:xfrm>
            <a:off x="433834" y="3760869"/>
            <a:ext cx="7048500" cy="219075"/>
          </a:xfrm>
          <a:prstGeom prst="rect">
            <a:avLst/>
          </a:prstGeom>
        </p:spPr>
      </p:pic>
      <p:pic>
        <p:nvPicPr>
          <p:cNvPr id="4" name="Image 3">
            <a:extLst>
              <a:ext uri="{FF2B5EF4-FFF2-40B4-BE49-F238E27FC236}">
                <a16:creationId xmlns:a16="http://schemas.microsoft.com/office/drawing/2014/main" id="{9C0ED9E1-CCCD-4FCB-A32A-2B35E860ADC1}"/>
              </a:ext>
            </a:extLst>
          </p:cNvPr>
          <p:cNvPicPr>
            <a:picLocks noChangeAspect="1"/>
          </p:cNvPicPr>
          <p:nvPr/>
        </p:nvPicPr>
        <p:blipFill>
          <a:blip r:embed="rId4"/>
          <a:stretch>
            <a:fillRect/>
          </a:stretch>
        </p:blipFill>
        <p:spPr>
          <a:xfrm>
            <a:off x="588640" y="5345013"/>
            <a:ext cx="3743325" cy="676275"/>
          </a:xfrm>
          <a:prstGeom prst="rect">
            <a:avLst/>
          </a:prstGeom>
        </p:spPr>
      </p:pic>
      <p:sp>
        <p:nvSpPr>
          <p:cNvPr id="8" name="Rectangle 7">
            <a:extLst>
              <a:ext uri="{FF2B5EF4-FFF2-40B4-BE49-F238E27FC236}">
                <a16:creationId xmlns:a16="http://schemas.microsoft.com/office/drawing/2014/main" id="{D175E7E8-4C98-42BB-8AC2-12E382963024}"/>
              </a:ext>
            </a:extLst>
          </p:cNvPr>
          <p:cNvSpPr/>
          <p:nvPr/>
        </p:nvSpPr>
        <p:spPr>
          <a:xfrm>
            <a:off x="1668760" y="2031567"/>
            <a:ext cx="864096"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571F222-065F-43BB-B1DA-CB180F9CA4E3}"/>
              </a:ext>
            </a:extLst>
          </p:cNvPr>
          <p:cNvSpPr/>
          <p:nvPr/>
        </p:nvSpPr>
        <p:spPr>
          <a:xfrm>
            <a:off x="2565400" y="3703349"/>
            <a:ext cx="9755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7594CF1-3D5F-4304-873A-D8BB09C77ECD}"/>
              </a:ext>
            </a:extLst>
          </p:cNvPr>
          <p:cNvSpPr/>
          <p:nvPr/>
        </p:nvSpPr>
        <p:spPr>
          <a:xfrm>
            <a:off x="2600906" y="5551516"/>
            <a:ext cx="975568" cy="26326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re 1">
            <a:extLst>
              <a:ext uri="{FF2B5EF4-FFF2-40B4-BE49-F238E27FC236}">
                <a16:creationId xmlns:a16="http://schemas.microsoft.com/office/drawing/2014/main" id="{AFBF926C-6142-4851-80A1-76F14414E90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8997450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42687"/>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CSS </a:t>
            </a:r>
            <a:r>
              <a:rPr lang="fr-FR" altLang="fr-FR" sz="2000" b="1" dirty="0" err="1">
                <a:latin typeface="Arial" panose="020B0604020202020204" pitchFamily="34" charset="0"/>
                <a:cs typeface="Arial" panose="020B0604020202020204" pitchFamily="34" charset="0"/>
              </a:rPr>
              <a:t>Selector</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Plusieurs formats de sélecteurs CSS pour identifier à partir du tag en se basant sur les propriétés:</a:t>
            </a:r>
          </a:p>
          <a:p>
            <a:r>
              <a:rPr lang="fr-FR" altLang="fr-FR" dirty="0">
                <a:latin typeface="Arial" panose="020B0604020202020204" pitchFamily="34" charset="0"/>
                <a:cs typeface="Arial" panose="020B0604020202020204" pitchFamily="34" charset="0"/>
              </a:rPr>
              <a:t>id:		</a:t>
            </a:r>
            <a:r>
              <a:rPr lang="fr-FR" altLang="fr-FR" dirty="0">
                <a:solidFill>
                  <a:srgbClr val="FF0000"/>
                </a:solidFill>
                <a:latin typeface="Arial" panose="020B0604020202020204" pitchFamily="34" charset="0"/>
                <a:cs typeface="Arial" panose="020B0604020202020204" pitchFamily="34" charset="0"/>
              </a:rPr>
              <a:t>#</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class :	</a:t>
            </a:r>
            <a:r>
              <a:rPr lang="fr-FR" altLang="fr-FR" dirty="0">
                <a:solidFill>
                  <a:srgbClr val="FF0000"/>
                </a:solidFill>
                <a:latin typeface="Arial" panose="020B0604020202020204" pitchFamily="34" charset="0"/>
                <a:cs typeface="Arial" panose="020B0604020202020204" pitchFamily="34" charset="0"/>
              </a:rPr>
              <a:t>.</a:t>
            </a:r>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attribute</a:t>
            </a:r>
            <a:r>
              <a:rPr lang="fr-FR" altLang="fr-FR" dirty="0">
                <a:latin typeface="Arial" panose="020B0604020202020204" pitchFamily="34" charset="0"/>
                <a:cs typeface="Arial" panose="020B0604020202020204" pitchFamily="34" charset="0"/>
              </a:rPr>
              <a:t> :	</a:t>
            </a:r>
            <a:r>
              <a:rPr lang="fr-FR" altLang="fr-FR" dirty="0">
                <a:solidFill>
                  <a:srgbClr val="FF0000"/>
                </a:solidFill>
                <a:latin typeface="Arial" panose="020B0604020202020204" pitchFamily="34" charset="0"/>
                <a:cs typeface="Arial" panose="020B0604020202020204" pitchFamily="34" charset="0"/>
              </a:rPr>
              <a:t>[</a:t>
            </a:r>
            <a:r>
              <a:rPr lang="fr-FR" altLang="fr-FR" dirty="0" err="1">
                <a:solidFill>
                  <a:srgbClr val="FF0000"/>
                </a:solidFill>
                <a:latin typeface="Arial" panose="020B0604020202020204" pitchFamily="34" charset="0"/>
                <a:cs typeface="Arial" panose="020B0604020202020204" pitchFamily="34" charset="0"/>
              </a:rPr>
              <a:t>attribute</a:t>
            </a:r>
            <a:r>
              <a:rPr lang="fr-FR" altLang="fr-FR" dirty="0">
                <a:solidFill>
                  <a:srgbClr val="FF0000"/>
                </a:solidFill>
                <a:latin typeface="Arial" panose="020B0604020202020204" pitchFamily="34" charset="0"/>
                <a:cs typeface="Arial" panose="020B0604020202020204" pitchFamily="34" charset="0"/>
              </a:rPr>
              <a:t>=‘value’]</a:t>
            </a:r>
          </a:p>
          <a:p>
            <a:r>
              <a:rPr lang="fr-FR" altLang="fr-FR" dirty="0" err="1">
                <a:latin typeface="Arial" panose="020B0604020202020204" pitchFamily="34" charset="0"/>
                <a:cs typeface="Arial" panose="020B0604020202020204" pitchFamily="34" charset="0"/>
              </a:rPr>
              <a:t>Innertext</a:t>
            </a:r>
            <a:r>
              <a:rPr lang="fr-FR" altLang="fr-FR" dirty="0">
                <a:latin typeface="Arial" panose="020B0604020202020204" pitchFamily="34" charset="0"/>
                <a:cs typeface="Arial" panose="020B0604020202020204" pitchFamily="34" charset="0"/>
              </a:rPr>
              <a:t>:	 </a:t>
            </a:r>
            <a:r>
              <a:rPr lang="fr-FR" altLang="fr-FR" dirty="0">
                <a:solidFill>
                  <a:srgbClr val="FF0000"/>
                </a:solidFill>
                <a:latin typeface="Arial" panose="020B0604020202020204" pitchFamily="34" charset="0"/>
                <a:cs typeface="Arial" panose="020B0604020202020204" pitchFamily="34" charset="0"/>
              </a:rPr>
              <a:t>:</a:t>
            </a:r>
            <a:r>
              <a:rPr lang="fr-FR" altLang="fr-FR" dirty="0" err="1">
                <a:solidFill>
                  <a:srgbClr val="FF0000"/>
                </a:solidFill>
                <a:latin typeface="Arial" panose="020B0604020202020204" pitchFamily="34" charset="0"/>
                <a:cs typeface="Arial" panose="020B0604020202020204" pitchFamily="34" charset="0"/>
              </a:rPr>
              <a:t>contains</a:t>
            </a:r>
            <a:r>
              <a:rPr lang="fr-FR" altLang="fr-FR" dirty="0">
                <a:solidFill>
                  <a:srgbClr val="FF0000"/>
                </a:solidFill>
                <a:latin typeface="Arial" panose="020B0604020202020204" pitchFamily="34" charset="0"/>
                <a:cs typeface="Arial" panose="020B0604020202020204" pitchFamily="34" charset="0"/>
              </a:rPr>
              <a:t>(‘texte’)</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input#username</a:t>
            </a:r>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=input#name.minwidth300</a:t>
            </a: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=input[autofocus='autofocus']</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r>
              <a:rPr lang="fr-FR" altLang="fr-FR" dirty="0" err="1">
                <a:latin typeface="Arial" panose="020B0604020202020204" pitchFamily="34" charset="0"/>
                <a:cs typeface="Arial" panose="020B0604020202020204" pitchFamily="34" charset="0"/>
              </a:rPr>
              <a:t>css</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label:contains</a:t>
            </a:r>
            <a:r>
              <a:rPr lang="fr-FR" altLang="fr-FR" dirty="0">
                <a:latin typeface="Arial" panose="020B0604020202020204" pitchFamily="34" charset="0"/>
                <a:cs typeface="Arial" panose="020B0604020202020204" pitchFamily="34" charset="0"/>
              </a:rPr>
              <a:t>('Nom du tiers')</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name</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err="1">
                <a:latin typeface="Arial" panose="020B0604020202020204" pitchFamily="34" charset="0"/>
                <a:cs typeface="Arial" panose="020B0604020202020204" pitchFamily="34" charset="0"/>
              </a:rPr>
              <a:t>name</a:t>
            </a:r>
            <a:r>
              <a:rPr lang="fr-FR" altLang="fr-FR" dirty="0">
                <a:latin typeface="Arial" panose="020B0604020202020204" pitchFamily="34" charset="0"/>
                <a:cs typeface="Arial" panose="020B0604020202020204" pitchFamily="34" charset="0"/>
              </a:rPr>
              <a:t>=</a:t>
            </a:r>
            <a:r>
              <a:rPr lang="fr-FR" altLang="fr-FR" dirty="0" err="1">
                <a:latin typeface="Arial" panose="020B0604020202020204" pitchFamily="34" charset="0"/>
                <a:cs typeface="Arial" panose="020B0604020202020204" pitchFamily="34" charset="0"/>
              </a:rPr>
              <a:t>username</a:t>
            </a: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lvl="0" indent="0">
              <a:buNone/>
            </a:pPr>
            <a:r>
              <a:rPr lang="fr-FR" altLang="fr-FR" sz="2000" b="1" dirty="0">
                <a:solidFill>
                  <a:prstClr val="black"/>
                </a:solidFill>
                <a:latin typeface="Arial" panose="020B0604020202020204" pitchFamily="34" charset="0"/>
                <a:cs typeface="Arial" panose="020B0604020202020204" pitchFamily="34" charset="0"/>
              </a:rPr>
              <a:t>Localisation par nom de lien</a:t>
            </a:r>
          </a:p>
          <a:p>
            <a:pPr marL="0" lvl="0" indent="0">
              <a:buNone/>
            </a:pPr>
            <a:r>
              <a:rPr lang="fr-FR" altLang="fr-FR" dirty="0" err="1">
                <a:solidFill>
                  <a:prstClr val="black"/>
                </a:solidFill>
                <a:latin typeface="Arial" panose="020B0604020202020204" pitchFamily="34" charset="0"/>
                <a:cs typeface="Arial" panose="020B0604020202020204" pitchFamily="34" charset="0"/>
              </a:rPr>
              <a:t>link</a:t>
            </a:r>
            <a:r>
              <a:rPr lang="fr-FR" altLang="fr-FR" dirty="0">
                <a:solidFill>
                  <a:prstClr val="black"/>
                </a:solidFill>
                <a:latin typeface="Arial" panose="020B0604020202020204" pitchFamily="34" charset="0"/>
                <a:cs typeface="Arial" panose="020B0604020202020204" pitchFamily="34" charset="0"/>
              </a:rPr>
              <a:t>=John SMITH</a:t>
            </a:r>
          </a:p>
          <a:p>
            <a:pPr marL="0"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45</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F44B2CCE-1005-4A10-8344-B104F3513B0E}"/>
              </a:ext>
            </a:extLst>
          </p:cNvPr>
          <p:cNvPicPr>
            <a:picLocks noChangeAspect="1"/>
          </p:cNvPicPr>
          <p:nvPr/>
        </p:nvPicPr>
        <p:blipFill>
          <a:blip r:embed="rId3"/>
          <a:stretch>
            <a:fillRect/>
          </a:stretch>
        </p:blipFill>
        <p:spPr>
          <a:xfrm>
            <a:off x="971600" y="3824572"/>
            <a:ext cx="4843154" cy="446080"/>
          </a:xfrm>
          <a:prstGeom prst="rect">
            <a:avLst/>
          </a:prstGeom>
        </p:spPr>
      </p:pic>
      <p:pic>
        <p:nvPicPr>
          <p:cNvPr id="5" name="Image 4">
            <a:extLst>
              <a:ext uri="{FF2B5EF4-FFF2-40B4-BE49-F238E27FC236}">
                <a16:creationId xmlns:a16="http://schemas.microsoft.com/office/drawing/2014/main" id="{CAD3F736-5426-486C-A102-D08D04EC8424}"/>
              </a:ext>
            </a:extLst>
          </p:cNvPr>
          <p:cNvPicPr>
            <a:picLocks noChangeAspect="1"/>
          </p:cNvPicPr>
          <p:nvPr/>
        </p:nvPicPr>
        <p:blipFill>
          <a:blip r:embed="rId4"/>
          <a:stretch>
            <a:fillRect/>
          </a:stretch>
        </p:blipFill>
        <p:spPr>
          <a:xfrm>
            <a:off x="611560" y="5677514"/>
            <a:ext cx="4914900" cy="342900"/>
          </a:xfrm>
          <a:prstGeom prst="rect">
            <a:avLst/>
          </a:prstGeom>
        </p:spPr>
      </p:pic>
      <p:pic>
        <p:nvPicPr>
          <p:cNvPr id="11" name="Image 10">
            <a:extLst>
              <a:ext uri="{FF2B5EF4-FFF2-40B4-BE49-F238E27FC236}">
                <a16:creationId xmlns:a16="http://schemas.microsoft.com/office/drawing/2014/main" id="{186DD8E3-A943-4087-ADB2-94D93A9738C8}"/>
              </a:ext>
            </a:extLst>
          </p:cNvPr>
          <p:cNvPicPr>
            <a:picLocks noChangeAspect="1"/>
          </p:cNvPicPr>
          <p:nvPr/>
        </p:nvPicPr>
        <p:blipFill>
          <a:blip r:embed="rId5"/>
          <a:stretch>
            <a:fillRect/>
          </a:stretch>
        </p:blipFill>
        <p:spPr>
          <a:xfrm>
            <a:off x="3995936" y="6159202"/>
            <a:ext cx="3286125" cy="438150"/>
          </a:xfrm>
          <a:prstGeom prst="rect">
            <a:avLst/>
          </a:prstGeom>
        </p:spPr>
      </p:pic>
      <p:sp>
        <p:nvSpPr>
          <p:cNvPr id="8" name="Titre 1">
            <a:extLst>
              <a:ext uri="{FF2B5EF4-FFF2-40B4-BE49-F238E27FC236}">
                <a16:creationId xmlns:a16="http://schemas.microsoft.com/office/drawing/2014/main" id="{301EF393-C7C8-4797-A9D6-340D4EC9512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604417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xpath</a:t>
            </a:r>
            <a:endParaRPr lang="fr-FR" altLang="fr-FR" sz="2000" b="1" dirty="0">
              <a:latin typeface="Arial" panose="020B0604020202020204" pitchFamily="34" charset="0"/>
              <a:cs typeface="Arial" panose="020B0604020202020204" pitchFamily="34" charset="0"/>
            </a:endParaRPr>
          </a:p>
          <a:p>
            <a:pPr marL="0" indent="0">
              <a:buNone/>
            </a:pPr>
            <a:r>
              <a:rPr lang="fr-FR" dirty="0"/>
              <a:t>XPath est le langage utilisé pour localiser des nœuds dans un document XML, Comme HTML peut être une implémentation de XML (XHTML), les utilisateurs de </a:t>
            </a:r>
            <a:r>
              <a:rPr lang="fr-FR" dirty="0" err="1"/>
              <a:t>Selenium</a:t>
            </a:r>
            <a:r>
              <a:rPr lang="fr-FR" dirty="0"/>
              <a:t> peuvent utiliser ce langage puissant pour cibler des éléments dans leurs applications Web.</a:t>
            </a:r>
            <a:r>
              <a:rPr lang="fr-FR" altLang="fr-FR" dirty="0">
                <a:latin typeface="Arial" panose="020B0604020202020204" pitchFamily="34" charset="0"/>
                <a:cs typeface="Arial" panose="020B0604020202020204" pitchFamily="34" charset="0"/>
              </a:rPr>
              <a:t> 		</a:t>
            </a:r>
          </a:p>
          <a:p>
            <a:endParaRPr lang="fr-FR" altLang="fr-FR" dirty="0">
              <a:latin typeface="Arial" panose="020B0604020202020204" pitchFamily="34" charset="0"/>
              <a:cs typeface="Arial" panose="020B0604020202020204" pitchFamily="34" charset="0"/>
            </a:endParaRPr>
          </a:p>
          <a:p>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pPr marL="0" indent="0">
              <a:buNone/>
            </a:pPr>
            <a:endParaRPr lang="fr-FR" altLang="fr-FR" dirty="0">
              <a:latin typeface="Arial" panose="020B0604020202020204" pitchFamily="34" charset="0"/>
              <a:cs typeface="Arial" panose="020B0604020202020204" pitchFamily="34" charset="0"/>
            </a:endParaRPr>
          </a:p>
          <a:p>
            <a:r>
              <a:rPr lang="fr-FR" sz="1200" dirty="0"/>
              <a:t>/html/body/</a:t>
            </a:r>
            <a:r>
              <a:rPr lang="fr-FR" sz="1200" dirty="0" err="1"/>
              <a:t>form</a:t>
            </a:r>
            <a:r>
              <a:rPr lang="fr-FR" sz="1200" dirty="0"/>
              <a:t>[1] </a:t>
            </a:r>
          </a:p>
          <a:p>
            <a:pPr marL="0" indent="0">
              <a:buNone/>
            </a:pPr>
            <a:r>
              <a:rPr lang="fr-FR" sz="1100" i="1" dirty="0">
                <a:solidFill>
                  <a:srgbClr val="FF0000"/>
                </a:solidFill>
              </a:rPr>
              <a:t>Chemin absolu, premier </a:t>
            </a:r>
            <a:r>
              <a:rPr lang="fr-FR" sz="1100" i="1" dirty="0" err="1">
                <a:solidFill>
                  <a:srgbClr val="FF0000"/>
                </a:solidFill>
              </a:rPr>
              <a:t>form</a:t>
            </a:r>
            <a:r>
              <a:rPr lang="fr-FR" sz="1100" i="1" dirty="0">
                <a:solidFill>
                  <a:srgbClr val="FF0000"/>
                </a:solidFill>
              </a:rPr>
              <a:t> sous body sous html </a:t>
            </a:r>
          </a:p>
          <a:p>
            <a:r>
              <a:rPr lang="fr-FR" sz="1200" dirty="0"/>
              <a:t> //</a:t>
            </a:r>
            <a:r>
              <a:rPr lang="fr-FR" sz="1200" dirty="0" err="1"/>
              <a:t>form</a:t>
            </a:r>
            <a:r>
              <a:rPr lang="fr-FR" sz="1200" dirty="0"/>
              <a:t>[1] </a:t>
            </a:r>
          </a:p>
          <a:p>
            <a:pPr marL="0" indent="0">
              <a:buNone/>
            </a:pPr>
            <a:r>
              <a:rPr lang="fr-FR" sz="1100" i="1" dirty="0">
                <a:solidFill>
                  <a:srgbClr val="FF0000"/>
                </a:solidFill>
              </a:rPr>
              <a:t>Premier formulaire dans le code HTML </a:t>
            </a:r>
          </a:p>
          <a:p>
            <a:r>
              <a:rPr lang="fr-FR" sz="1200" dirty="0"/>
              <a:t>//</a:t>
            </a:r>
            <a:r>
              <a:rPr lang="fr-FR" sz="1200" dirty="0" err="1"/>
              <a:t>form</a:t>
            </a:r>
            <a:r>
              <a:rPr lang="fr-FR" sz="1200" dirty="0"/>
              <a:t>[</a:t>
            </a:r>
            <a:r>
              <a:rPr lang="fr-FR" sz="1200" b="1" dirty="0">
                <a:solidFill>
                  <a:srgbClr val="FF0000"/>
                </a:solidFill>
              </a:rPr>
              <a:t>@</a:t>
            </a:r>
            <a:r>
              <a:rPr lang="fr-FR" sz="1200" dirty="0"/>
              <a:t>id='</a:t>
            </a:r>
            <a:r>
              <a:rPr lang="fr-FR" sz="1200" dirty="0" err="1"/>
              <a:t>loginForm</a:t>
            </a:r>
            <a:r>
              <a:rPr lang="fr-FR" sz="1200" dirty="0"/>
              <a:t>’] </a:t>
            </a:r>
          </a:p>
          <a:p>
            <a:pPr marL="0" indent="0">
              <a:buNone/>
            </a:pPr>
            <a:r>
              <a:rPr lang="fr-FR" sz="1100" i="1" dirty="0" err="1">
                <a:solidFill>
                  <a:srgbClr val="FF0000"/>
                </a:solidFill>
              </a:rPr>
              <a:t>form</a:t>
            </a:r>
            <a:r>
              <a:rPr lang="fr-FR" sz="1100" i="1" dirty="0">
                <a:solidFill>
                  <a:srgbClr val="FF0000"/>
                </a:solidFill>
              </a:rPr>
              <a:t> dont id= '</a:t>
            </a:r>
            <a:r>
              <a:rPr lang="fr-FR" sz="1100" i="1" dirty="0" err="1">
                <a:solidFill>
                  <a:srgbClr val="FF0000"/>
                </a:solidFill>
              </a:rPr>
              <a:t>loginForm</a:t>
            </a:r>
            <a:r>
              <a:rPr lang="fr-FR" sz="1100" i="1" dirty="0">
                <a:solidFill>
                  <a:srgbClr val="FF0000"/>
                </a:solidFill>
              </a:rPr>
              <a:t>’ </a:t>
            </a:r>
          </a:p>
          <a:p>
            <a:r>
              <a:rPr lang="fr-FR" sz="1200" dirty="0"/>
              <a:t>//input[@</a:t>
            </a:r>
            <a:r>
              <a:rPr lang="fr-FR" sz="1200" dirty="0" err="1"/>
              <a:t>name</a:t>
            </a:r>
            <a:r>
              <a:rPr lang="fr-FR" sz="1200" dirty="0"/>
              <a:t>='</a:t>
            </a:r>
            <a:r>
              <a:rPr lang="fr-FR" sz="1200" dirty="0" err="1"/>
              <a:t>username</a:t>
            </a:r>
            <a:r>
              <a:rPr lang="fr-FR" sz="1200" dirty="0"/>
              <a:t>’] </a:t>
            </a:r>
          </a:p>
          <a:p>
            <a:pPr marL="0" indent="0">
              <a:buNone/>
            </a:pPr>
            <a:r>
              <a:rPr lang="fr-FR" sz="1100" i="1" dirty="0">
                <a:solidFill>
                  <a:srgbClr val="FF0000"/>
                </a:solidFill>
              </a:rPr>
              <a:t>input dont </a:t>
            </a:r>
            <a:r>
              <a:rPr lang="fr-FR" sz="1100" i="1" dirty="0" err="1">
                <a:solidFill>
                  <a:srgbClr val="FF0000"/>
                </a:solidFill>
              </a:rPr>
              <a:t>name</a:t>
            </a:r>
            <a:r>
              <a:rPr lang="fr-FR" sz="1100" i="1" dirty="0">
                <a:solidFill>
                  <a:srgbClr val="FF0000"/>
                </a:solidFill>
              </a:rPr>
              <a:t>='</a:t>
            </a:r>
            <a:r>
              <a:rPr lang="fr-FR" sz="1100" i="1" dirty="0" err="1">
                <a:solidFill>
                  <a:srgbClr val="FF0000"/>
                </a:solidFill>
              </a:rPr>
              <a:t>username</a:t>
            </a:r>
            <a:r>
              <a:rPr lang="fr-FR" sz="1100" i="1" dirty="0">
                <a:solidFill>
                  <a:srgbClr val="FF0000"/>
                </a:solidFill>
              </a:rPr>
              <a:t>’ </a:t>
            </a:r>
          </a:p>
          <a:p>
            <a:r>
              <a:rPr lang="fr-FR" sz="1200" dirty="0"/>
              <a:t>//</a:t>
            </a:r>
            <a:r>
              <a:rPr lang="fr-FR" sz="1200" dirty="0" err="1"/>
              <a:t>form</a:t>
            </a:r>
            <a:r>
              <a:rPr lang="fr-FR" sz="1200" dirty="0"/>
              <a:t>[@id='</a:t>
            </a:r>
            <a:r>
              <a:rPr lang="fr-FR" sz="1200" dirty="0" err="1"/>
              <a:t>loginForm</a:t>
            </a:r>
            <a:r>
              <a:rPr lang="fr-FR" sz="1200" dirty="0"/>
              <a:t>']/input[1] </a:t>
            </a:r>
          </a:p>
          <a:p>
            <a:pPr marL="0" indent="0">
              <a:buNone/>
            </a:pPr>
            <a:r>
              <a:rPr lang="fr-FR" sz="1100" i="1" dirty="0">
                <a:solidFill>
                  <a:srgbClr val="FF0000"/>
                </a:solidFill>
              </a:rPr>
              <a:t>premier input situé sous le </a:t>
            </a:r>
            <a:r>
              <a:rPr lang="fr-FR" sz="1100" i="1" dirty="0" err="1">
                <a:solidFill>
                  <a:srgbClr val="FF0000"/>
                </a:solidFill>
              </a:rPr>
              <a:t>form</a:t>
            </a:r>
            <a:r>
              <a:rPr lang="fr-FR" sz="1100" i="1" dirty="0">
                <a:solidFill>
                  <a:srgbClr val="FF0000"/>
                </a:solidFill>
              </a:rPr>
              <a:t> dont id '</a:t>
            </a:r>
            <a:r>
              <a:rPr lang="fr-FR" sz="1100" i="1" dirty="0" err="1">
                <a:solidFill>
                  <a:srgbClr val="FF0000"/>
                </a:solidFill>
              </a:rPr>
              <a:t>LoginForm</a:t>
            </a:r>
            <a:r>
              <a:rPr lang="fr-FR" sz="1100" i="1" dirty="0">
                <a:solidFill>
                  <a:srgbClr val="FF0000"/>
                </a:solidFill>
              </a:rPr>
              <a:t>’ </a:t>
            </a:r>
          </a:p>
          <a:p>
            <a:r>
              <a:rPr lang="fr-FR" sz="1200" dirty="0"/>
              <a:t>//input[@</a:t>
            </a:r>
            <a:r>
              <a:rPr lang="fr-FR" sz="1200" dirty="0" err="1"/>
              <a:t>name</a:t>
            </a:r>
            <a:r>
              <a:rPr lang="fr-FR" sz="1200" dirty="0"/>
              <a:t>='continue'][@type='</a:t>
            </a:r>
            <a:r>
              <a:rPr lang="fr-FR" sz="1200" dirty="0" err="1"/>
              <a:t>button</a:t>
            </a:r>
            <a:r>
              <a:rPr lang="fr-FR" sz="1200" dirty="0"/>
              <a:t>’] </a:t>
            </a:r>
          </a:p>
          <a:p>
            <a:pPr marL="0" indent="0">
              <a:buNone/>
            </a:pPr>
            <a:r>
              <a:rPr lang="fr-FR" sz="1100" i="1" dirty="0">
                <a:solidFill>
                  <a:srgbClr val="FF0000"/>
                </a:solidFill>
              </a:rPr>
              <a:t>input dont </a:t>
            </a:r>
            <a:r>
              <a:rPr lang="fr-FR" sz="1100" i="1" dirty="0" err="1">
                <a:solidFill>
                  <a:srgbClr val="FF0000"/>
                </a:solidFill>
              </a:rPr>
              <a:t>name</a:t>
            </a:r>
            <a:r>
              <a:rPr lang="fr-FR" sz="1100" i="1" dirty="0">
                <a:solidFill>
                  <a:srgbClr val="FF0000"/>
                </a:solidFill>
              </a:rPr>
              <a:t>='continue et type ='</a:t>
            </a:r>
            <a:r>
              <a:rPr lang="fr-FR" sz="1100" i="1" dirty="0" err="1">
                <a:solidFill>
                  <a:srgbClr val="FF0000"/>
                </a:solidFill>
              </a:rPr>
              <a:t>button</a:t>
            </a:r>
            <a:r>
              <a:rPr lang="fr-FR" sz="1100" i="1" dirty="0">
                <a:solidFill>
                  <a:srgbClr val="FF0000"/>
                </a:solidFill>
              </a:rPr>
              <a:t>’ </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46</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3465DDB2-3E59-49CC-B714-F4B2CEEA66EA}"/>
              </a:ext>
            </a:extLst>
          </p:cNvPr>
          <p:cNvPicPr>
            <a:picLocks noChangeAspect="1"/>
          </p:cNvPicPr>
          <p:nvPr/>
        </p:nvPicPr>
        <p:blipFill>
          <a:blip r:embed="rId3"/>
          <a:stretch>
            <a:fillRect/>
          </a:stretch>
        </p:blipFill>
        <p:spPr>
          <a:xfrm>
            <a:off x="2555776" y="2239516"/>
            <a:ext cx="3587502" cy="1190167"/>
          </a:xfrm>
          <a:prstGeom prst="rect">
            <a:avLst/>
          </a:prstGeom>
        </p:spPr>
      </p:pic>
      <p:sp>
        <p:nvSpPr>
          <p:cNvPr id="8" name="Titre 1">
            <a:extLst>
              <a:ext uri="{FF2B5EF4-FFF2-40B4-BE49-F238E27FC236}">
                <a16:creationId xmlns:a16="http://schemas.microsoft.com/office/drawing/2014/main" id="{C29DBB65-4D27-4431-B8CB-87CA853079C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39283674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Localisation par </a:t>
            </a:r>
            <a:r>
              <a:rPr lang="fr-FR" altLang="fr-FR" sz="2000" b="1" dirty="0" err="1">
                <a:latin typeface="Arial" panose="020B0604020202020204" pitchFamily="34" charset="0"/>
                <a:cs typeface="Arial" panose="020B0604020202020204" pitchFamily="34" charset="0"/>
              </a:rPr>
              <a:t>xpath</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		</a:t>
            </a:r>
          </a:p>
          <a:p>
            <a:r>
              <a:rPr lang="fr-FR" dirty="0"/>
              <a:t>//input[</a:t>
            </a:r>
            <a:r>
              <a:rPr lang="fr-FR" dirty="0" err="1">
                <a:solidFill>
                  <a:srgbClr val="FF0000"/>
                </a:solidFill>
              </a:rPr>
              <a:t>contains</a:t>
            </a:r>
            <a:r>
              <a:rPr lang="fr-FR" dirty="0"/>
              <a:t>(@</a:t>
            </a:r>
            <a:r>
              <a:rPr lang="fr-FR" dirty="0" err="1"/>
              <a:t>value,’Identifiant</a:t>
            </a:r>
            <a:r>
              <a:rPr lang="fr-FR" dirty="0"/>
              <a:t>’)] </a:t>
            </a:r>
          </a:p>
          <a:p>
            <a:pPr marL="0" indent="0">
              <a:buNone/>
            </a:pPr>
            <a:r>
              <a:rPr lang="fr-FR" sz="1400" dirty="0">
                <a:solidFill>
                  <a:srgbClr val="FF0000"/>
                </a:solidFill>
              </a:rPr>
              <a:t> input pour lequel l’attribut value contient ‘Identifiant’</a:t>
            </a:r>
          </a:p>
          <a:p>
            <a:endParaRPr lang="fr-FR" dirty="0"/>
          </a:p>
          <a:p>
            <a:endParaRPr lang="fr-FR" dirty="0"/>
          </a:p>
          <a:p>
            <a:r>
              <a:rPr lang="fr-FR" dirty="0"/>
              <a:t>//input[@id=(//label[</a:t>
            </a:r>
            <a:r>
              <a:rPr lang="fr-FR" dirty="0" err="1"/>
              <a:t>contains</a:t>
            </a:r>
            <a:r>
              <a:rPr lang="fr-FR" dirty="0"/>
              <a:t>(</a:t>
            </a:r>
            <a:r>
              <a:rPr lang="fr-FR" dirty="0">
                <a:solidFill>
                  <a:srgbClr val="FF0000"/>
                </a:solidFill>
              </a:rPr>
              <a:t>.</a:t>
            </a:r>
            <a:r>
              <a:rPr lang="fr-FR" dirty="0"/>
              <a:t>, "Pour:")]/@for)]</a:t>
            </a:r>
          </a:p>
          <a:p>
            <a:pPr marL="0" indent="0">
              <a:buNone/>
            </a:pPr>
            <a:r>
              <a:rPr lang="fr-FR" sz="1400" i="1" dirty="0">
                <a:solidFill>
                  <a:srgbClr val="FF0000"/>
                </a:solidFill>
              </a:rPr>
              <a:t>Sélection d’un champ texte dont </a:t>
            </a:r>
            <a:r>
              <a:rPr lang="fr-FR" sz="1400" i="1" dirty="0" err="1">
                <a:solidFill>
                  <a:srgbClr val="FF0000"/>
                </a:solidFill>
              </a:rPr>
              <a:t>l’id</a:t>
            </a:r>
            <a:r>
              <a:rPr lang="fr-FR" sz="1400" i="1" dirty="0">
                <a:solidFill>
                  <a:srgbClr val="FF0000"/>
                </a:solidFill>
              </a:rPr>
              <a:t> est la valeur de l’attribut for du label contenant tableau ayant un titre</a:t>
            </a:r>
          </a:p>
          <a:p>
            <a:pPr marL="0" indent="0">
              <a:buNone/>
            </a:pPr>
            <a:r>
              <a:rPr lang="fr-FR" dirty="0"/>
              <a:t>//label[.=‘Pour’]</a:t>
            </a:r>
          </a:p>
          <a:p>
            <a:pPr marL="0" indent="0">
              <a:buNone/>
            </a:pPr>
            <a:r>
              <a:rPr lang="fr-FR" dirty="0"/>
              <a:t>//label[</a:t>
            </a:r>
            <a:r>
              <a:rPr lang="fr-FR" dirty="0" err="1">
                <a:solidFill>
                  <a:srgbClr val="FF0000"/>
                </a:solidFill>
              </a:rPr>
              <a:t>text</a:t>
            </a:r>
            <a:r>
              <a:rPr lang="fr-FR" dirty="0">
                <a:solidFill>
                  <a:srgbClr val="FF0000"/>
                </a:solidFill>
              </a:rPr>
              <a:t>()=‘</a:t>
            </a:r>
            <a:r>
              <a:rPr lang="fr-FR" dirty="0"/>
              <a:t>Pour’]</a:t>
            </a:r>
          </a:p>
          <a:p>
            <a:pPr marL="0" indent="0">
              <a:buNone/>
            </a:pPr>
            <a:endParaRPr lang="fr-FR" dirty="0"/>
          </a:p>
          <a:p>
            <a:r>
              <a:rPr lang="en-US" dirty="0"/>
              <a:t>//table[.//</a:t>
            </a:r>
            <a:r>
              <a:rPr lang="en-US" dirty="0" err="1"/>
              <a:t>th</a:t>
            </a:r>
            <a:r>
              <a:rPr lang="en-US" dirty="0"/>
              <a:t>='</a:t>
            </a:r>
            <a:r>
              <a:rPr lang="en-US" dirty="0" err="1"/>
              <a:t>Réf</a:t>
            </a:r>
            <a:r>
              <a:rPr lang="en-US" dirty="0"/>
              <a:t>.']//tr[4]/td[2]</a:t>
            </a:r>
          </a:p>
          <a:p>
            <a:pPr marL="0" indent="0">
              <a:buNone/>
            </a:pPr>
            <a:r>
              <a:rPr lang="fr-FR" sz="1400" i="1" dirty="0">
                <a:solidFill>
                  <a:srgbClr val="FF0000"/>
                </a:solidFill>
              </a:rPr>
              <a:t>Sélection de la 4è ligne et 2è colonne du tableau dans lequel on trouve un th=‘Réf’ </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9C9DE0EC-863D-4159-B645-B3B7BF88DF4E}"/>
              </a:ext>
            </a:extLst>
          </p:cNvPr>
          <p:cNvPicPr>
            <a:picLocks noChangeAspect="1"/>
          </p:cNvPicPr>
          <p:nvPr/>
        </p:nvPicPr>
        <p:blipFill>
          <a:blip r:embed="rId3"/>
          <a:stretch>
            <a:fillRect/>
          </a:stretch>
        </p:blipFill>
        <p:spPr>
          <a:xfrm>
            <a:off x="1043608" y="1366945"/>
            <a:ext cx="5419725" cy="409575"/>
          </a:xfrm>
          <a:prstGeom prst="rect">
            <a:avLst/>
          </a:prstGeom>
        </p:spPr>
      </p:pic>
      <p:pic>
        <p:nvPicPr>
          <p:cNvPr id="3" name="Image 2">
            <a:extLst>
              <a:ext uri="{FF2B5EF4-FFF2-40B4-BE49-F238E27FC236}">
                <a16:creationId xmlns:a16="http://schemas.microsoft.com/office/drawing/2014/main" id="{CCC40823-D4C5-4A9B-B241-DDF56AB7D5DF}"/>
              </a:ext>
            </a:extLst>
          </p:cNvPr>
          <p:cNvPicPr>
            <a:picLocks noChangeAspect="1"/>
          </p:cNvPicPr>
          <p:nvPr/>
        </p:nvPicPr>
        <p:blipFill>
          <a:blip r:embed="rId4"/>
          <a:stretch>
            <a:fillRect/>
          </a:stretch>
        </p:blipFill>
        <p:spPr>
          <a:xfrm>
            <a:off x="1187450" y="2441218"/>
            <a:ext cx="4152900" cy="600075"/>
          </a:xfrm>
          <a:prstGeom prst="rect">
            <a:avLst/>
          </a:prstGeom>
        </p:spPr>
      </p:pic>
      <p:sp>
        <p:nvSpPr>
          <p:cNvPr id="8" name="Titre 1">
            <a:extLst>
              <a:ext uri="{FF2B5EF4-FFF2-40B4-BE49-F238E27FC236}">
                <a16:creationId xmlns:a16="http://schemas.microsoft.com/office/drawing/2014/main" id="{DA50BACA-2ED5-4EA9-A299-26FE12657C07}"/>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36511946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395536" y="1261339"/>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La meilleure stratégie pour identifier</a:t>
            </a:r>
          </a:p>
          <a:p>
            <a:r>
              <a:rPr lang="fr-FR" altLang="fr-FR" dirty="0">
                <a:latin typeface="Arial" panose="020B0604020202020204" pitchFamily="34" charset="0"/>
                <a:cs typeface="Arial" panose="020B0604020202020204" pitchFamily="34" charset="0"/>
              </a:rPr>
              <a:t>1) id</a:t>
            </a:r>
          </a:p>
          <a:p>
            <a:r>
              <a:rPr lang="fr-FR" altLang="fr-FR" dirty="0">
                <a:latin typeface="Arial" panose="020B0604020202020204" pitchFamily="34" charset="0"/>
                <a:cs typeface="Arial" panose="020B0604020202020204" pitchFamily="34" charset="0"/>
              </a:rPr>
              <a:t>2) </a:t>
            </a:r>
            <a:r>
              <a:rPr lang="fr-FR" altLang="fr-FR" dirty="0" err="1">
                <a:latin typeface="Arial" panose="020B0604020202020204" pitchFamily="34" charset="0"/>
                <a:cs typeface="Arial" panose="020B0604020202020204" pitchFamily="34" charset="0"/>
              </a:rPr>
              <a:t>name</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3) </a:t>
            </a:r>
            <a:r>
              <a:rPr lang="fr-FR" altLang="fr-FR" dirty="0" err="1">
                <a:latin typeface="Arial" panose="020B0604020202020204" pitchFamily="34" charset="0"/>
                <a:cs typeface="Arial" panose="020B0604020202020204" pitchFamily="34" charset="0"/>
              </a:rPr>
              <a:t>xpath</a:t>
            </a:r>
            <a:endParaRPr lang="fr-FR" altLang="fr-FR" dirty="0">
              <a:latin typeface="Arial" panose="020B0604020202020204" pitchFamily="34" charset="0"/>
              <a:cs typeface="Arial" panose="020B0604020202020204" pitchFamily="34" charset="0"/>
            </a:endParaRPr>
          </a:p>
          <a:p>
            <a:r>
              <a:rPr lang="fr-FR" altLang="fr-FR" dirty="0">
                <a:latin typeface="Arial" panose="020B0604020202020204" pitchFamily="34" charset="0"/>
                <a:cs typeface="Arial" panose="020B0604020202020204" pitchFamily="34" charset="0"/>
              </a:rPr>
              <a:t>4) </a:t>
            </a:r>
            <a:r>
              <a:rPr lang="fr-FR" altLang="fr-FR" dirty="0" err="1">
                <a:latin typeface="Arial" panose="020B0604020202020204" pitchFamily="34" charset="0"/>
                <a:cs typeface="Arial" panose="020B0604020202020204" pitchFamily="34" charset="0"/>
              </a:rPr>
              <a:t>css</a:t>
            </a: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48</a:t>
            </a:fld>
            <a:endParaRPr lang="fr-FR" altLang="fr-FR" sz="1200">
              <a:solidFill>
                <a:srgbClr val="000000"/>
              </a:solidFill>
              <a:latin typeface="Calibri" panose="020F0502020204030204" pitchFamily="34" charset="0"/>
            </a:endParaRPr>
          </a:p>
        </p:txBody>
      </p:sp>
      <p:pic>
        <p:nvPicPr>
          <p:cNvPr id="5" name="Picture 6">
            <a:extLst>
              <a:ext uri="{FF2B5EF4-FFF2-40B4-BE49-F238E27FC236}">
                <a16:creationId xmlns:a16="http://schemas.microsoft.com/office/drawing/2014/main" id="{8226849E-C7E3-40ED-896E-389DD3DFD629}"/>
              </a:ext>
            </a:extLst>
          </p:cNvPr>
          <p:cNvPicPr>
            <a:picLocks noChangeAspect="1" noChangeArrowheads="1"/>
          </p:cNvPicPr>
          <p:nvPr/>
        </p:nvPicPr>
        <p:blipFill>
          <a:blip r:embed="rId3" cstate="print"/>
          <a:srcRect/>
          <a:stretch>
            <a:fillRect/>
          </a:stretch>
        </p:blipFill>
        <p:spPr bwMode="auto">
          <a:xfrm>
            <a:off x="5580112" y="2284112"/>
            <a:ext cx="1447800" cy="1777015"/>
          </a:xfrm>
          <a:prstGeom prst="rect">
            <a:avLst/>
          </a:prstGeom>
          <a:noFill/>
          <a:ln>
            <a:noFill/>
          </a:ln>
          <a:effectLst>
            <a:glow rad="101600">
              <a:schemeClr val="tx1">
                <a:alpha val="40000"/>
              </a:schemeClr>
            </a:glow>
            <a:outerShdw dist="35921" dir="2700000" algn="ctr" rotWithShape="0">
              <a:schemeClr val="bg2"/>
            </a:outerShdw>
          </a:effectLst>
        </p:spPr>
      </p:pic>
      <p:pic>
        <p:nvPicPr>
          <p:cNvPr id="6" name="Picture 8">
            <a:extLst>
              <a:ext uri="{FF2B5EF4-FFF2-40B4-BE49-F238E27FC236}">
                <a16:creationId xmlns:a16="http://schemas.microsoft.com/office/drawing/2014/main" id="{D06765BE-DBDA-4768-94B3-367D37C4AF52}"/>
              </a:ext>
            </a:extLst>
          </p:cNvPr>
          <p:cNvPicPr>
            <a:picLocks noChangeAspect="1" noChangeArrowheads="1"/>
          </p:cNvPicPr>
          <p:nvPr/>
        </p:nvPicPr>
        <p:blipFill>
          <a:blip r:embed="rId4"/>
          <a:srcRect/>
          <a:stretch>
            <a:fillRect/>
          </a:stretch>
        </p:blipFill>
        <p:spPr bwMode="auto">
          <a:xfrm>
            <a:off x="4437112" y="2893712"/>
            <a:ext cx="1063625" cy="1074738"/>
          </a:xfrm>
          <a:prstGeom prst="rect">
            <a:avLst/>
          </a:prstGeom>
          <a:noFill/>
          <a:ln w="9525">
            <a:noFill/>
            <a:miter lim="800000"/>
            <a:headEnd/>
            <a:tailEnd/>
          </a:ln>
        </p:spPr>
      </p:pic>
      <p:sp>
        <p:nvSpPr>
          <p:cNvPr id="8" name="Titre 1">
            <a:extLst>
              <a:ext uri="{FF2B5EF4-FFF2-40B4-BE49-F238E27FC236}">
                <a16:creationId xmlns:a16="http://schemas.microsoft.com/office/drawing/2014/main" id="{E8F5BD6D-DDBD-4B6B-9E73-34D2366CBBE5}"/>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7742249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439713" y="106963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Tester le </a:t>
            </a:r>
            <a:r>
              <a:rPr lang="fr-FR" altLang="fr-FR" sz="2000" b="1" dirty="0" err="1">
                <a:latin typeface="Arial" panose="020B0604020202020204" pitchFamily="34" charset="0"/>
                <a:cs typeface="Arial" panose="020B0604020202020204" pitchFamily="34" charset="0"/>
              </a:rPr>
              <a:t>target</a:t>
            </a:r>
            <a:r>
              <a:rPr lang="fr-FR" altLang="fr-FR" sz="2000" b="1" dirty="0">
                <a:latin typeface="Arial" panose="020B0604020202020204" pitchFamily="34" charset="0"/>
                <a:cs typeface="Arial" panose="020B0604020202020204" pitchFamily="34" charset="0"/>
              </a:rPr>
              <a:t> d ’un élément</a:t>
            </a:r>
          </a:p>
          <a:p>
            <a:r>
              <a:rPr lang="fr-FR" altLang="fr-FR" sz="1800" dirty="0">
                <a:latin typeface="Arial" panose="020B0604020202020204" pitchFamily="34" charset="0"/>
                <a:cs typeface="Arial" panose="020B0604020202020204" pitchFamily="34" charset="0"/>
              </a:rPr>
              <a:t>Mettre un point d’arrêt: « </a:t>
            </a:r>
            <a:r>
              <a:rPr lang="fr-FR" altLang="fr-FR" sz="1800" dirty="0" err="1">
                <a:latin typeface="Arial" panose="020B0604020202020204" pitchFamily="34" charset="0"/>
                <a:cs typeface="Arial" panose="020B0604020202020204" pitchFamily="34" charset="0"/>
              </a:rPr>
              <a:t>Toggle</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Breakpoint</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à partir de la ligne sélectionnée: « Play </a:t>
            </a:r>
            <a:r>
              <a:rPr lang="fr-FR" altLang="fr-FR" sz="1800" dirty="0" err="1">
                <a:latin typeface="Arial" panose="020B0604020202020204" pitchFamily="34" charset="0"/>
                <a:cs typeface="Arial" panose="020B0604020202020204" pitchFamily="34" charset="0"/>
              </a:rPr>
              <a:t>from</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here</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seulement la ligne sélectionnée: « Play </a:t>
            </a:r>
            <a:r>
              <a:rPr lang="fr-FR" altLang="fr-FR" sz="1800" dirty="0" err="1">
                <a:latin typeface="Arial" panose="020B0604020202020204" pitchFamily="34" charset="0"/>
                <a:cs typeface="Arial" panose="020B0604020202020204" pitchFamily="34" charset="0"/>
              </a:rPr>
              <a:t>this</a:t>
            </a:r>
            <a:r>
              <a:rPr lang="fr-FR" altLang="fr-FR" sz="1800" dirty="0">
                <a:latin typeface="Arial" panose="020B0604020202020204" pitchFamily="34" charset="0"/>
                <a:cs typeface="Arial" panose="020B0604020202020204" pitchFamily="34" charset="0"/>
              </a:rPr>
              <a:t> command »</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49</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C5CC9DDB-70D8-4C5F-911F-D667240232C8}"/>
              </a:ext>
            </a:extLst>
          </p:cNvPr>
          <p:cNvPicPr>
            <a:picLocks noChangeAspect="1"/>
          </p:cNvPicPr>
          <p:nvPr/>
        </p:nvPicPr>
        <p:blipFill>
          <a:blip r:embed="rId3"/>
          <a:stretch>
            <a:fillRect/>
          </a:stretch>
        </p:blipFill>
        <p:spPr>
          <a:xfrm>
            <a:off x="1763688" y="2564904"/>
            <a:ext cx="3019425" cy="342900"/>
          </a:xfrm>
          <a:prstGeom prst="rect">
            <a:avLst/>
          </a:prstGeom>
        </p:spPr>
      </p:pic>
      <p:cxnSp>
        <p:nvCxnSpPr>
          <p:cNvPr id="5" name="Connecteur droit avec flèche 4">
            <a:extLst>
              <a:ext uri="{FF2B5EF4-FFF2-40B4-BE49-F238E27FC236}">
                <a16:creationId xmlns:a16="http://schemas.microsoft.com/office/drawing/2014/main" id="{6B063EE3-B999-4EF4-AD57-9E2962C3CDFC}"/>
              </a:ext>
            </a:extLst>
          </p:cNvPr>
          <p:cNvCxnSpPr/>
          <p:nvPr/>
        </p:nvCxnSpPr>
        <p:spPr>
          <a:xfrm flipH="1">
            <a:off x="2339752" y="2736354"/>
            <a:ext cx="2232248" cy="11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94D4F1C8-A358-4196-99A4-32BB18E06FF2}"/>
              </a:ext>
            </a:extLst>
          </p:cNvPr>
          <p:cNvPicPr>
            <a:picLocks noChangeAspect="1"/>
          </p:cNvPicPr>
          <p:nvPr/>
        </p:nvPicPr>
        <p:blipFill rotWithShape="1">
          <a:blip r:embed="rId4"/>
          <a:srcRect r="31925"/>
          <a:stretch/>
        </p:blipFill>
        <p:spPr>
          <a:xfrm>
            <a:off x="287363" y="4012365"/>
            <a:ext cx="3060501" cy="1945434"/>
          </a:xfrm>
          <a:prstGeom prst="rect">
            <a:avLst/>
          </a:prstGeom>
        </p:spPr>
      </p:pic>
      <p:cxnSp>
        <p:nvCxnSpPr>
          <p:cNvPr id="10" name="Connecteur droit avec flèche 9">
            <a:extLst>
              <a:ext uri="{FF2B5EF4-FFF2-40B4-BE49-F238E27FC236}">
                <a16:creationId xmlns:a16="http://schemas.microsoft.com/office/drawing/2014/main" id="{BECA6052-EC8E-4915-BB20-CFB31948DB87}"/>
              </a:ext>
            </a:extLst>
          </p:cNvPr>
          <p:cNvCxnSpPr>
            <a:cxnSpLocks/>
          </p:cNvCxnSpPr>
          <p:nvPr/>
        </p:nvCxnSpPr>
        <p:spPr>
          <a:xfrm>
            <a:off x="4572000" y="2736354"/>
            <a:ext cx="1393527" cy="1124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FC528AE1-8D10-4144-BBBB-F51B9D7EC7B6}"/>
              </a:ext>
            </a:extLst>
          </p:cNvPr>
          <p:cNvPicPr>
            <a:picLocks noChangeAspect="1"/>
          </p:cNvPicPr>
          <p:nvPr/>
        </p:nvPicPr>
        <p:blipFill>
          <a:blip r:embed="rId5"/>
          <a:stretch>
            <a:fillRect/>
          </a:stretch>
        </p:blipFill>
        <p:spPr>
          <a:xfrm>
            <a:off x="5965527" y="3883000"/>
            <a:ext cx="2302915" cy="2242539"/>
          </a:xfrm>
          <a:prstGeom prst="rect">
            <a:avLst/>
          </a:prstGeom>
        </p:spPr>
      </p:pic>
      <p:sp>
        <p:nvSpPr>
          <p:cNvPr id="11" name="Titre 1">
            <a:extLst>
              <a:ext uri="{FF2B5EF4-FFF2-40B4-BE49-F238E27FC236}">
                <a16:creationId xmlns:a16="http://schemas.microsoft.com/office/drawing/2014/main" id="{CFC30440-0643-49E4-A0ED-A90B4415512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0034149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r>
              <a:rPr lang="fr-FR" dirty="0"/>
              <a:t>Le Test fonctionnel permet de vérifier les caractéristiques qualité suivantes:</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5</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graphicFrame>
        <p:nvGraphicFramePr>
          <p:cNvPr id="8" name="Diagram 5">
            <a:extLst>
              <a:ext uri="{FF2B5EF4-FFF2-40B4-BE49-F238E27FC236}">
                <a16:creationId xmlns:a16="http://schemas.microsoft.com/office/drawing/2014/main" id="{C493090D-F429-4044-ACE7-E305A3244E29}"/>
              </a:ext>
            </a:extLst>
          </p:cNvPr>
          <p:cNvGraphicFramePr/>
          <p:nvPr>
            <p:extLst>
              <p:ext uri="{D42A27DB-BD31-4B8C-83A1-F6EECF244321}">
                <p14:modId xmlns:p14="http://schemas.microsoft.com/office/powerpoint/2010/main" val="670815548"/>
              </p:ext>
            </p:extLst>
          </p:nvPr>
        </p:nvGraphicFramePr>
        <p:xfrm>
          <a:off x="971600" y="1989838"/>
          <a:ext cx="68407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3929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4076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IDE-C: Utiliser les </a:t>
            </a:r>
            <a:r>
              <a:rPr lang="fr-FR" altLang="fr-FR" sz="2000" b="1" dirty="0" err="1">
                <a:latin typeface="Arial" panose="020B0604020202020204" pitchFamily="34" charset="0"/>
                <a:cs typeface="Arial" panose="020B0604020202020204" pitchFamily="34" charset="0"/>
              </a:rPr>
              <a:t>targets</a:t>
            </a:r>
            <a:endParaRPr lang="fr-FR" altLang="fr-FR" sz="2000" b="1"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Créer un nouveau test Exercice IDE-C</a:t>
            </a:r>
          </a:p>
          <a:p>
            <a:r>
              <a:rPr lang="fr-FR" altLang="fr-FR" dirty="0">
                <a:latin typeface="Arial" panose="020B0604020202020204" pitchFamily="34" charset="0"/>
                <a:cs typeface="Arial" panose="020B0604020202020204" pitchFamily="34" charset="0"/>
              </a:rPr>
              <a:t>Copier les </a:t>
            </a:r>
            <a:r>
              <a:rPr lang="fr-FR" altLang="fr-FR" dirty="0" err="1">
                <a:latin typeface="Arial" panose="020B0604020202020204" pitchFamily="34" charset="0"/>
                <a:cs typeface="Arial" panose="020B0604020202020204" pitchFamily="34" charset="0"/>
              </a:rPr>
              <a:t>steps</a:t>
            </a:r>
            <a:r>
              <a:rPr lang="fr-FR" altLang="fr-FR" dirty="0">
                <a:latin typeface="Arial" panose="020B0604020202020204" pitchFamily="34" charset="0"/>
                <a:cs typeface="Arial" panose="020B0604020202020204" pitchFamily="34" charset="0"/>
              </a:rPr>
              <a:t> à partir de l’exercice A</a:t>
            </a:r>
          </a:p>
          <a:p>
            <a:r>
              <a:rPr lang="fr-FR" altLang="fr-FR" dirty="0">
                <a:latin typeface="Arial" panose="020B0604020202020204" pitchFamily="34" charset="0"/>
                <a:cs typeface="Arial" panose="020B0604020202020204" pitchFamily="34" charset="0"/>
              </a:rPr>
              <a:t>Nettoyer le script: Enlever les </a:t>
            </a:r>
            <a:r>
              <a:rPr lang="fr-FR" altLang="fr-FR" dirty="0" err="1">
                <a:latin typeface="Arial" panose="020B0604020202020204" pitchFamily="34" charset="0"/>
                <a:cs typeface="Arial" panose="020B0604020202020204" pitchFamily="34" charset="0"/>
              </a:rPr>
              <a:t>steps</a:t>
            </a:r>
            <a:r>
              <a:rPr lang="fr-FR" altLang="fr-FR" dirty="0">
                <a:latin typeface="Arial" panose="020B0604020202020204" pitchFamily="34" charset="0"/>
                <a:cs typeface="Arial" panose="020B0604020202020204" pitchFamily="34" charset="0"/>
              </a:rPr>
              <a:t> de clic inutile</a:t>
            </a:r>
          </a:p>
          <a:p>
            <a:r>
              <a:rPr lang="fr-FR" altLang="fr-FR" dirty="0">
                <a:latin typeface="Arial" panose="020B0604020202020204" pitchFamily="34" charset="0"/>
                <a:cs typeface="Arial" panose="020B0604020202020204" pitchFamily="34" charset="0"/>
              </a:rPr>
              <a:t>Remplacer tous les </a:t>
            </a:r>
            <a:r>
              <a:rPr lang="fr-FR" altLang="fr-FR" dirty="0" err="1">
                <a:latin typeface="Arial" panose="020B0604020202020204" pitchFamily="34" charset="0"/>
                <a:cs typeface="Arial" panose="020B0604020202020204" pitchFamily="34" charset="0"/>
              </a:rPr>
              <a:t>targets</a:t>
            </a:r>
            <a:r>
              <a:rPr lang="fr-FR" altLang="fr-FR" dirty="0">
                <a:latin typeface="Arial" panose="020B0604020202020204" pitchFamily="34" charset="0"/>
                <a:cs typeface="Arial" panose="020B0604020202020204" pitchFamily="34" charset="0"/>
              </a:rPr>
              <a:t> par une identification par </a:t>
            </a:r>
            <a:r>
              <a:rPr lang="fr-FR" altLang="fr-FR" dirty="0" err="1">
                <a:latin typeface="Arial" panose="020B0604020202020204" pitchFamily="34" charset="0"/>
                <a:cs typeface="Arial" panose="020B0604020202020204" pitchFamily="34" charset="0"/>
              </a:rPr>
              <a:t>xpath</a:t>
            </a:r>
            <a:r>
              <a:rPr lang="fr-FR" altLang="fr-FR" dirty="0">
                <a:latin typeface="Arial" panose="020B0604020202020204" pitchFamily="34" charset="0"/>
                <a:cs typeface="Arial" panose="020B0604020202020204" pitchFamily="34" charset="0"/>
              </a:rPr>
              <a:t> </a:t>
            </a:r>
          </a:p>
          <a:p>
            <a:r>
              <a:rPr lang="fr-FR" altLang="fr-FR" dirty="0">
                <a:latin typeface="Arial" panose="020B0604020202020204" pitchFamily="34" charset="0"/>
                <a:cs typeface="Arial" panose="020B0604020202020204" pitchFamily="34" charset="0"/>
              </a:rPr>
              <a:t>Exécuter le test</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50</a:t>
            </a:fld>
            <a:endParaRPr lang="fr-FR" altLang="fr-FR" sz="1200">
              <a:solidFill>
                <a:srgbClr val="000000"/>
              </a:solidFill>
              <a:latin typeface="Calibri" panose="020F0502020204030204" pitchFamily="34" charset="0"/>
            </a:endParaRPr>
          </a:p>
        </p:txBody>
      </p:sp>
      <p:sp>
        <p:nvSpPr>
          <p:cNvPr id="3" name="Rectangle 1">
            <a:extLst>
              <a:ext uri="{FF2B5EF4-FFF2-40B4-BE49-F238E27FC236}">
                <a16:creationId xmlns:a16="http://schemas.microsoft.com/office/drawing/2014/main" id="{31A2E08C-C33F-4D6C-AED5-0BF959F9592C}"/>
              </a:ext>
            </a:extLst>
          </p:cNvPr>
          <p:cNvSpPr>
            <a:spLocks noChangeArrowheads="1"/>
          </p:cNvSpPr>
          <p:nvPr/>
        </p:nvSpPr>
        <p:spPr bwMode="auto">
          <a:xfrm>
            <a:off x="757238" y="3535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6396CA4-056F-42CA-AC9A-CA3F4144AADB}"/>
              </a:ext>
            </a:extLst>
          </p:cNvPr>
          <p:cNvSpPr>
            <a:spLocks noChangeArrowheads="1"/>
          </p:cNvSpPr>
          <p:nvPr/>
        </p:nvSpPr>
        <p:spPr bwMode="auto">
          <a:xfrm>
            <a:off x="757238" y="3535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8" name="Titre 1">
            <a:extLst>
              <a:ext uri="{FF2B5EF4-FFF2-40B4-BE49-F238E27FC236}">
                <a16:creationId xmlns:a16="http://schemas.microsoft.com/office/drawing/2014/main" id="{886BD641-E2D0-4CA8-9869-6410C63EA85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5925143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Quelques commandes typiques de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r>
              <a:rPr lang="fr-FR" altLang="fr-FR" sz="2000" dirty="0">
                <a:solidFill>
                  <a:srgbClr val="FF0000"/>
                </a:solidFill>
                <a:latin typeface="Arial" panose="020B0604020202020204" pitchFamily="34" charset="0"/>
                <a:cs typeface="Arial" panose="020B0604020202020204" pitchFamily="34" charset="0"/>
              </a:rPr>
              <a:t>open</a:t>
            </a:r>
            <a:r>
              <a:rPr lang="fr-FR" altLang="fr-FR" sz="2000" dirty="0">
                <a:latin typeface="Arial" panose="020B0604020202020204" pitchFamily="34" charset="0"/>
                <a:cs typeface="Arial" panose="020B0604020202020204" pitchFamily="34" charset="0"/>
              </a:rPr>
              <a:t>: ouvre une page à l'aide d'une URL. </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a:solidFill>
                  <a:srgbClr val="FF0000"/>
                </a:solidFill>
                <a:latin typeface="Arial" panose="020B0604020202020204" pitchFamily="34" charset="0"/>
                <a:cs typeface="Arial" panose="020B0604020202020204" pitchFamily="34" charset="0"/>
              </a:rPr>
              <a:t>click/</a:t>
            </a:r>
            <a:r>
              <a:rPr lang="fr-FR" altLang="fr-FR" sz="2000" dirty="0" err="1">
                <a:solidFill>
                  <a:srgbClr val="FF0000"/>
                </a:solidFill>
                <a:latin typeface="Arial" panose="020B0604020202020204" pitchFamily="34" charset="0"/>
                <a:cs typeface="Arial" panose="020B0604020202020204" pitchFamily="34" charset="0"/>
              </a:rPr>
              <a:t>clickAndWait</a:t>
            </a:r>
            <a:r>
              <a:rPr lang="fr-FR" altLang="fr-FR" sz="2000" dirty="0">
                <a:latin typeface="Arial" panose="020B0604020202020204" pitchFamily="34" charset="0"/>
                <a:cs typeface="Arial" panose="020B0604020202020204" pitchFamily="34" charset="0"/>
              </a:rPr>
              <a:t>: effectue une opération de clic, et éventuellement attend une nouvelle page à charger</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err="1">
                <a:solidFill>
                  <a:srgbClr val="FF0000"/>
                </a:solidFill>
                <a:latin typeface="Arial" panose="020B0604020202020204" pitchFamily="34" charset="0"/>
                <a:cs typeface="Arial" panose="020B0604020202020204" pitchFamily="34" charset="0"/>
              </a:rPr>
              <a:t>verifyTitle</a:t>
            </a:r>
            <a:r>
              <a:rPr lang="fr-FR" altLang="fr-FR" sz="2000" dirty="0">
                <a:solidFill>
                  <a:srgbClr val="FF0000"/>
                </a:solidFill>
                <a:latin typeface="Arial" panose="020B0604020202020204" pitchFamily="34" charset="0"/>
                <a:cs typeface="Arial" panose="020B0604020202020204" pitchFamily="34" charset="0"/>
              </a:rPr>
              <a:t>/</a:t>
            </a:r>
            <a:r>
              <a:rPr lang="fr-FR" altLang="fr-FR" sz="2000" dirty="0" err="1">
                <a:solidFill>
                  <a:srgbClr val="FF0000"/>
                </a:solidFill>
                <a:latin typeface="Arial" panose="020B0604020202020204" pitchFamily="34" charset="0"/>
                <a:cs typeface="Arial" panose="020B0604020202020204" pitchFamily="34" charset="0"/>
              </a:rPr>
              <a:t>assertTitle</a:t>
            </a:r>
            <a:r>
              <a:rPr lang="fr-FR" altLang="fr-FR" sz="2000" dirty="0">
                <a:latin typeface="Arial" panose="020B0604020202020204" pitchFamily="34" charset="0"/>
                <a:cs typeface="Arial" panose="020B0604020202020204" pitchFamily="34" charset="0"/>
              </a:rPr>
              <a:t>: vérifie un titre prévu de la page.</a:t>
            </a:r>
          </a:p>
          <a:p>
            <a:pPr marL="0" indent="0">
              <a:buNone/>
            </a:pPr>
            <a:endParaRPr lang="fr-FR" altLang="fr-FR" sz="2000" dirty="0">
              <a:latin typeface="Arial" panose="020B0604020202020204" pitchFamily="34" charset="0"/>
              <a:cs typeface="Arial" panose="020B0604020202020204" pitchFamily="34" charset="0"/>
            </a:endParaRPr>
          </a:p>
          <a:p>
            <a:pPr marL="0" indent="0">
              <a:buNone/>
            </a:pPr>
            <a:r>
              <a:rPr lang="fr-FR" altLang="fr-FR" sz="2000" dirty="0" err="1">
                <a:solidFill>
                  <a:srgbClr val="FF0000"/>
                </a:solidFill>
                <a:latin typeface="Arial" panose="020B0604020202020204" pitchFamily="34" charset="0"/>
                <a:cs typeface="Arial" panose="020B0604020202020204" pitchFamily="34" charset="0"/>
              </a:rPr>
              <a:t>verifyTextPresent</a:t>
            </a:r>
            <a:r>
              <a:rPr lang="fr-FR" altLang="fr-FR" sz="2000" dirty="0">
                <a:latin typeface="Arial" panose="020B0604020202020204" pitchFamily="34" charset="0"/>
                <a:cs typeface="Arial" panose="020B0604020202020204" pitchFamily="34" charset="0"/>
              </a:rPr>
              <a:t>: vérifie un texte quelque part sur la page.</a:t>
            </a: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D26DE4B0-1FBB-4E95-BF62-01AF2D52980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7220070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Quelques commandes typiques de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verifyElementPresent</a:t>
            </a:r>
            <a:r>
              <a:rPr lang="fr-FR" altLang="fr-FR" sz="1800" dirty="0">
                <a:latin typeface="Arial" panose="020B0604020202020204" pitchFamily="34" charset="0"/>
                <a:cs typeface="Arial" panose="020B0604020202020204" pitchFamily="34" charset="0"/>
              </a:rPr>
              <a:t>: vérifie qu’un élément de la page attendu, tel qu’il est défini par la balise HTML, est présent sur la page. </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verifyText</a:t>
            </a:r>
            <a:r>
              <a:rPr lang="fr-FR" altLang="fr-FR" sz="1800" dirty="0">
                <a:latin typeface="Arial" panose="020B0604020202020204" pitchFamily="34" charset="0"/>
                <a:cs typeface="Arial" panose="020B0604020202020204" pitchFamily="34" charset="0"/>
              </a:rPr>
              <a:t>: vérifie que texte prévu et sa balise HTML correspondante sont présents sur la page. </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verifyTable</a:t>
            </a:r>
            <a:r>
              <a:rPr lang="fr-FR" altLang="fr-FR" sz="1800" dirty="0">
                <a:latin typeface="Arial" panose="020B0604020202020204" pitchFamily="34" charset="0"/>
                <a:cs typeface="Arial" panose="020B0604020202020204" pitchFamily="34" charset="0"/>
              </a:rPr>
              <a:t>: vérifie les contenus attendus d'une table.</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waitForPageToLoad</a:t>
            </a:r>
            <a:r>
              <a:rPr lang="fr-FR" altLang="fr-FR" sz="1800" dirty="0">
                <a:latin typeface="Arial" panose="020B0604020202020204" pitchFamily="34" charset="0"/>
                <a:cs typeface="Arial" panose="020B0604020202020204" pitchFamily="34" charset="0"/>
              </a:rPr>
              <a:t>: interrompe l'exécution jusqu'à ce qu'une nouvelle page se charge. Appelé automatiquement lorsque la commande </a:t>
            </a:r>
            <a:r>
              <a:rPr lang="fr-FR" altLang="fr-FR" sz="1800" dirty="0" err="1">
                <a:latin typeface="Arial" panose="020B0604020202020204" pitchFamily="34" charset="0"/>
                <a:cs typeface="Arial" panose="020B0604020202020204" pitchFamily="34" charset="0"/>
              </a:rPr>
              <a:t>clickAndWait</a:t>
            </a:r>
            <a:r>
              <a:rPr lang="fr-FR" altLang="fr-FR" sz="1800" dirty="0">
                <a:latin typeface="Arial" panose="020B0604020202020204" pitchFamily="34" charset="0"/>
                <a:cs typeface="Arial" panose="020B0604020202020204" pitchFamily="34" charset="0"/>
              </a:rPr>
              <a:t> est utilisé.</a:t>
            </a:r>
          </a:p>
          <a:p>
            <a:pPr marL="0" indent="0">
              <a:buNone/>
            </a:pPr>
            <a:endParaRPr lang="fr-FR" altLang="fr-FR" sz="1800" dirty="0">
              <a:latin typeface="Arial" panose="020B0604020202020204" pitchFamily="34" charset="0"/>
              <a:cs typeface="Arial" panose="020B0604020202020204" pitchFamily="34" charset="0"/>
            </a:endParaRPr>
          </a:p>
          <a:p>
            <a:pPr marL="0" indent="0">
              <a:buNone/>
            </a:pPr>
            <a:r>
              <a:rPr lang="fr-FR" altLang="fr-FR" sz="1800" dirty="0" err="1">
                <a:solidFill>
                  <a:srgbClr val="FF0000"/>
                </a:solidFill>
                <a:latin typeface="Arial" panose="020B0604020202020204" pitchFamily="34" charset="0"/>
                <a:cs typeface="Arial" panose="020B0604020202020204" pitchFamily="34" charset="0"/>
              </a:rPr>
              <a:t>waitForElementPresent</a:t>
            </a:r>
            <a:r>
              <a:rPr lang="fr-FR" altLang="fr-FR" sz="1800" dirty="0">
                <a:latin typeface="Arial" panose="020B0604020202020204" pitchFamily="34" charset="0"/>
                <a:cs typeface="Arial" panose="020B0604020202020204" pitchFamily="34" charset="0"/>
              </a:rPr>
              <a:t>: interrompe l'exécution jusqu'à ce qu'un élément de la page attendu, tel qu’il est défini par la balise HTML, est présent sur la page.</a:t>
            </a:r>
          </a:p>
          <a:p>
            <a:pPr marL="457200" lvl="1" indent="0">
              <a:buNone/>
            </a:pPr>
            <a:endParaRPr lang="fr-FR" altLang="fr-FR" sz="20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A22E34A-F450-4195-8FD1-A090F1A12940}"/>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2226007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77122"/>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Prendre une capture d’écran</a:t>
            </a: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0" indent="0">
              <a:buNone/>
            </a:pPr>
            <a:endParaRPr lang="fr-FR" altLang="fr-FR" sz="2000" b="1"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53</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C0EEDE0-8E8B-495A-B03E-09846FF2DC3F}"/>
              </a:ext>
            </a:extLst>
          </p:cNvPr>
          <p:cNvPicPr>
            <a:picLocks noChangeAspect="1"/>
          </p:cNvPicPr>
          <p:nvPr/>
        </p:nvPicPr>
        <p:blipFill>
          <a:blip r:embed="rId3"/>
          <a:stretch>
            <a:fillRect/>
          </a:stretch>
        </p:blipFill>
        <p:spPr>
          <a:xfrm>
            <a:off x="551656" y="1533590"/>
            <a:ext cx="6324600" cy="1181100"/>
          </a:xfrm>
          <a:prstGeom prst="rect">
            <a:avLst/>
          </a:prstGeom>
        </p:spPr>
      </p:pic>
      <p:pic>
        <p:nvPicPr>
          <p:cNvPr id="3" name="Image 2">
            <a:extLst>
              <a:ext uri="{FF2B5EF4-FFF2-40B4-BE49-F238E27FC236}">
                <a16:creationId xmlns:a16="http://schemas.microsoft.com/office/drawing/2014/main" id="{63402059-65BA-45B4-AED9-D491D449CE7F}"/>
              </a:ext>
            </a:extLst>
          </p:cNvPr>
          <p:cNvPicPr>
            <a:picLocks noChangeAspect="1"/>
          </p:cNvPicPr>
          <p:nvPr/>
        </p:nvPicPr>
        <p:blipFill>
          <a:blip r:embed="rId4"/>
          <a:stretch>
            <a:fillRect/>
          </a:stretch>
        </p:blipFill>
        <p:spPr>
          <a:xfrm>
            <a:off x="1115616" y="3455178"/>
            <a:ext cx="7172325" cy="2085975"/>
          </a:xfrm>
          <a:prstGeom prst="rect">
            <a:avLst/>
          </a:prstGeom>
        </p:spPr>
      </p:pic>
      <p:sp>
        <p:nvSpPr>
          <p:cNvPr id="8" name="Titre 1">
            <a:extLst>
              <a:ext uri="{FF2B5EF4-FFF2-40B4-BE49-F238E27FC236}">
                <a16:creationId xmlns:a16="http://schemas.microsoft.com/office/drawing/2014/main" id="{56A081D6-F0F4-4C40-9D62-05D938FD798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6132265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32795" y="983327"/>
            <a:ext cx="8686800" cy="2591618"/>
          </a:xfrm>
        </p:spPr>
        <p:txBody>
          <a:bodyPr/>
          <a:lstStyle/>
          <a:p>
            <a:pPr marL="0" indent="0">
              <a:buNone/>
            </a:pPr>
            <a:r>
              <a:rPr lang="fr-FR" altLang="fr-FR" sz="2000" b="1" i="1" dirty="0">
                <a:latin typeface="Arial" panose="020B0604020202020204" pitchFamily="34" charset="0"/>
                <a:cs typeface="Arial" panose="020B0604020202020204" pitchFamily="34" charset="0"/>
              </a:rPr>
              <a:t>Insérer une commande sans enregistrement</a:t>
            </a: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BE7C100B-CCAD-4662-8E5E-3965459981A0}"/>
              </a:ext>
            </a:extLst>
          </p:cNvPr>
          <p:cNvPicPr>
            <a:picLocks noChangeAspect="1"/>
          </p:cNvPicPr>
          <p:nvPr/>
        </p:nvPicPr>
        <p:blipFill rotWithShape="1">
          <a:blip r:embed="rId3"/>
          <a:srcRect l="50787" t="40200" r="27951" b="34600"/>
          <a:stretch/>
        </p:blipFill>
        <p:spPr>
          <a:xfrm>
            <a:off x="1331640" y="1340768"/>
            <a:ext cx="2699798" cy="1799865"/>
          </a:xfrm>
          <a:prstGeom prst="rect">
            <a:avLst/>
          </a:prstGeom>
        </p:spPr>
      </p:pic>
      <p:pic>
        <p:nvPicPr>
          <p:cNvPr id="4" name="Image 3">
            <a:extLst>
              <a:ext uri="{FF2B5EF4-FFF2-40B4-BE49-F238E27FC236}">
                <a16:creationId xmlns:a16="http://schemas.microsoft.com/office/drawing/2014/main" id="{E472D678-4272-41EC-8883-888DF4654B3C}"/>
              </a:ext>
            </a:extLst>
          </p:cNvPr>
          <p:cNvPicPr>
            <a:picLocks noChangeAspect="1"/>
          </p:cNvPicPr>
          <p:nvPr/>
        </p:nvPicPr>
        <p:blipFill>
          <a:blip r:embed="rId4"/>
          <a:stretch>
            <a:fillRect/>
          </a:stretch>
        </p:blipFill>
        <p:spPr>
          <a:xfrm>
            <a:off x="228601" y="3413466"/>
            <a:ext cx="4631432" cy="2286000"/>
          </a:xfrm>
          <a:prstGeom prst="rect">
            <a:avLst/>
          </a:prstGeom>
        </p:spPr>
      </p:pic>
      <p:pic>
        <p:nvPicPr>
          <p:cNvPr id="6" name="Image 5">
            <a:extLst>
              <a:ext uri="{FF2B5EF4-FFF2-40B4-BE49-F238E27FC236}">
                <a16:creationId xmlns:a16="http://schemas.microsoft.com/office/drawing/2014/main" id="{F10D66F1-6AF5-4B06-B849-AF0A11A0CC42}"/>
              </a:ext>
            </a:extLst>
          </p:cNvPr>
          <p:cNvPicPr>
            <a:picLocks noChangeAspect="1"/>
          </p:cNvPicPr>
          <p:nvPr/>
        </p:nvPicPr>
        <p:blipFill rotWithShape="1">
          <a:blip r:embed="rId5"/>
          <a:srcRect l="52362" t="54181" r="12201" b="20600"/>
          <a:stretch/>
        </p:blipFill>
        <p:spPr>
          <a:xfrm>
            <a:off x="5508104" y="2618508"/>
            <a:ext cx="3240360" cy="1297150"/>
          </a:xfrm>
          <a:prstGeom prst="rect">
            <a:avLst/>
          </a:prstGeom>
        </p:spPr>
      </p:pic>
      <p:sp>
        <p:nvSpPr>
          <p:cNvPr id="8" name="Titre 1">
            <a:extLst>
              <a:ext uri="{FF2B5EF4-FFF2-40B4-BE49-F238E27FC236}">
                <a16:creationId xmlns:a16="http://schemas.microsoft.com/office/drawing/2014/main" id="{F6E16A22-3780-43A1-B257-69B11C880668}"/>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20938865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Les commandes </a:t>
            </a:r>
            <a:r>
              <a:rPr lang="fr-FR" altLang="fr-FR" sz="2000" dirty="0" err="1">
                <a:latin typeface="Arial" panose="020B0604020202020204" pitchFamily="34" charset="0"/>
                <a:cs typeface="Arial" panose="020B0604020202020204" pitchFamily="34" charset="0"/>
              </a:rPr>
              <a:t>selenese</a:t>
            </a:r>
            <a:endParaRPr lang="fr-FR" altLang="fr-FR" sz="2000" dirty="0">
              <a:latin typeface="Arial" panose="020B0604020202020204" pitchFamily="34" charset="0"/>
              <a:cs typeface="Arial" panose="020B0604020202020204" pitchFamily="34" charset="0"/>
            </a:endParaRP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55</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F10D66F1-6AF5-4B06-B849-AF0A11A0CC42}"/>
              </a:ext>
            </a:extLst>
          </p:cNvPr>
          <p:cNvPicPr>
            <a:picLocks noChangeAspect="1"/>
          </p:cNvPicPr>
          <p:nvPr/>
        </p:nvPicPr>
        <p:blipFill rotWithShape="1">
          <a:blip r:embed="rId3"/>
          <a:srcRect l="52362" t="54181" r="12201" b="20600"/>
          <a:stretch/>
        </p:blipFill>
        <p:spPr>
          <a:xfrm>
            <a:off x="254253" y="1628632"/>
            <a:ext cx="5936472" cy="2376432"/>
          </a:xfrm>
          <a:prstGeom prst="rect">
            <a:avLst/>
          </a:prstGeom>
        </p:spPr>
      </p:pic>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8133040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Fonctionnalité de débogage</a:t>
            </a:r>
          </a:p>
          <a:p>
            <a:r>
              <a:rPr lang="fr-FR" altLang="fr-FR" sz="1800" dirty="0">
                <a:latin typeface="Arial" panose="020B0604020202020204" pitchFamily="34" charset="0"/>
                <a:cs typeface="Arial" panose="020B0604020202020204" pitchFamily="34" charset="0"/>
              </a:rPr>
              <a:t>Mettre un point d’arrêt: « </a:t>
            </a:r>
            <a:r>
              <a:rPr lang="fr-FR" altLang="fr-FR" sz="1800" dirty="0" err="1">
                <a:latin typeface="Arial" panose="020B0604020202020204" pitchFamily="34" charset="0"/>
                <a:cs typeface="Arial" panose="020B0604020202020204" pitchFamily="34" charset="0"/>
              </a:rPr>
              <a:t>Toggle</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Breakpoint</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à partir de la ligne sélectionnée: « Play </a:t>
            </a:r>
            <a:r>
              <a:rPr lang="fr-FR" altLang="fr-FR" sz="1800" dirty="0" err="1">
                <a:latin typeface="Arial" panose="020B0604020202020204" pitchFamily="34" charset="0"/>
                <a:cs typeface="Arial" panose="020B0604020202020204" pitchFamily="34" charset="0"/>
              </a:rPr>
              <a:t>from</a:t>
            </a:r>
            <a:r>
              <a:rPr lang="fr-FR" altLang="fr-FR" sz="1800" dirty="0">
                <a:latin typeface="Arial" panose="020B0604020202020204" pitchFamily="34" charset="0"/>
                <a:cs typeface="Arial" panose="020B0604020202020204" pitchFamily="34" charset="0"/>
              </a:rPr>
              <a:t> </a:t>
            </a:r>
            <a:r>
              <a:rPr lang="fr-FR" altLang="fr-FR" sz="1800" dirty="0" err="1">
                <a:latin typeface="Arial" panose="020B0604020202020204" pitchFamily="34" charset="0"/>
                <a:cs typeface="Arial" panose="020B0604020202020204" pitchFamily="34" charset="0"/>
              </a:rPr>
              <a:t>here</a:t>
            </a:r>
            <a:r>
              <a:rPr lang="fr-FR" altLang="fr-FR" sz="1800" dirty="0">
                <a:latin typeface="Arial" panose="020B0604020202020204" pitchFamily="34" charset="0"/>
                <a:cs typeface="Arial" panose="020B0604020202020204" pitchFamily="34" charset="0"/>
              </a:rPr>
              <a:t> »</a:t>
            </a:r>
          </a:p>
          <a:p>
            <a:r>
              <a:rPr lang="fr-FR" altLang="fr-FR" sz="1800" dirty="0">
                <a:latin typeface="Arial" panose="020B0604020202020204" pitchFamily="34" charset="0"/>
                <a:cs typeface="Arial" panose="020B0604020202020204" pitchFamily="34" charset="0"/>
              </a:rPr>
              <a:t>Exécuter seulement la ligne sélectionnée: « Play </a:t>
            </a:r>
            <a:r>
              <a:rPr lang="fr-FR" altLang="fr-FR" sz="1800" dirty="0" err="1">
                <a:latin typeface="Arial" panose="020B0604020202020204" pitchFamily="34" charset="0"/>
                <a:cs typeface="Arial" panose="020B0604020202020204" pitchFamily="34" charset="0"/>
              </a:rPr>
              <a:t>this</a:t>
            </a:r>
            <a:r>
              <a:rPr lang="fr-FR" altLang="fr-FR" sz="1800" dirty="0">
                <a:latin typeface="Arial" panose="020B0604020202020204" pitchFamily="34" charset="0"/>
                <a:cs typeface="Arial" panose="020B0604020202020204" pitchFamily="34" charset="0"/>
              </a:rPr>
              <a:t> command »</a:t>
            </a:r>
          </a:p>
          <a:p>
            <a:pPr lvl="1"/>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56</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F795E49D-A43A-4476-B73E-9335774B362F}"/>
              </a:ext>
            </a:extLst>
          </p:cNvPr>
          <p:cNvPicPr>
            <a:picLocks noChangeAspect="1"/>
          </p:cNvPicPr>
          <p:nvPr/>
        </p:nvPicPr>
        <p:blipFill rotWithShape="1">
          <a:blip r:embed="rId3"/>
          <a:srcRect l="15351" t="23749" r="64259" b="46803"/>
          <a:stretch/>
        </p:blipFill>
        <p:spPr>
          <a:xfrm>
            <a:off x="1187450" y="2852936"/>
            <a:ext cx="7187565" cy="3073099"/>
          </a:xfrm>
          <a:prstGeom prst="rect">
            <a:avLst/>
          </a:prstGeom>
        </p:spPr>
      </p:pic>
      <p:sp>
        <p:nvSpPr>
          <p:cNvPr id="6" name="Titre 1">
            <a:extLst>
              <a:ext uri="{FF2B5EF4-FFF2-40B4-BE49-F238E27FC236}">
                <a16:creationId xmlns:a16="http://schemas.microsoft.com/office/drawing/2014/main" id="{5EEF113A-6733-425F-87FB-3718972126E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4766624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IDE-D1: Créer un test en utilisant le recorder</a:t>
            </a:r>
          </a:p>
          <a:p>
            <a:r>
              <a:rPr lang="fr-FR" altLang="fr-FR" dirty="0">
                <a:latin typeface="Arial" panose="020B0604020202020204" pitchFamily="34" charset="0"/>
                <a:cs typeface="Arial" panose="020B0604020202020204" pitchFamily="34" charset="0"/>
              </a:rPr>
              <a:t>Scénario: Créer un poste</a:t>
            </a:r>
          </a:p>
          <a:p>
            <a:pPr lvl="0">
              <a:spcBef>
                <a:spcPts val="0"/>
              </a:spcBef>
            </a:pPr>
            <a:r>
              <a:rPr lang="fr-FR" sz="1200" dirty="0"/>
              <a:t>Lancer l’application à l’adresse : </a:t>
            </a:r>
            <a:r>
              <a:rPr lang="fr-FR" sz="1200" dirty="0">
                <a:hlinkClick r:id="rId3"/>
              </a:rPr>
              <a:t>http://orangehrm.selenium-formation.org/</a:t>
            </a:r>
            <a:endParaRPr lang="fr-FR" sz="1200" dirty="0"/>
          </a:p>
          <a:p>
            <a:pPr lvl="0">
              <a:spcBef>
                <a:spcPts val="0"/>
              </a:spcBef>
            </a:pPr>
            <a:r>
              <a:rPr lang="fr-FR" sz="1200" dirty="0"/>
              <a:t>Vérifier la présence du champ « Nom d’utilisateur »</a:t>
            </a:r>
          </a:p>
          <a:p>
            <a:pPr lvl="0">
              <a:spcBef>
                <a:spcPts val="0"/>
              </a:spcBef>
            </a:pPr>
            <a:r>
              <a:rPr lang="fr-FR" sz="1200" dirty="0"/>
              <a:t>Saisir </a:t>
            </a:r>
            <a:r>
              <a:rPr lang="fr-FR" sz="1200" b="1" dirty="0"/>
              <a:t>Nom d’utilisateur=</a:t>
            </a:r>
            <a:r>
              <a:rPr lang="fr-FR" sz="1200" dirty="0"/>
              <a:t>admin</a:t>
            </a:r>
          </a:p>
          <a:p>
            <a:pPr lvl="0">
              <a:spcBef>
                <a:spcPts val="0"/>
              </a:spcBef>
            </a:pPr>
            <a:r>
              <a:rPr lang="fr-FR" sz="1200" dirty="0"/>
              <a:t>Saisir </a:t>
            </a:r>
            <a:r>
              <a:rPr lang="fr-FR" sz="1200" b="1" dirty="0"/>
              <a:t>Mot de passe=</a:t>
            </a:r>
            <a:r>
              <a:rPr lang="fr-FR" sz="1200" dirty="0"/>
              <a:t>Selenium&amp;2018</a:t>
            </a:r>
          </a:p>
          <a:p>
            <a:pPr lvl="0">
              <a:spcBef>
                <a:spcPts val="0"/>
              </a:spcBef>
            </a:pPr>
            <a:r>
              <a:rPr lang="fr-FR" sz="1200" dirty="0"/>
              <a:t>Cliquer sur </a:t>
            </a:r>
            <a:r>
              <a:rPr lang="fr-FR" sz="1200" b="1" dirty="0"/>
              <a:t>Connexion</a:t>
            </a:r>
            <a:endParaRPr lang="fr-FR" sz="1200" dirty="0"/>
          </a:p>
          <a:p>
            <a:pPr lvl="1">
              <a:spcBef>
                <a:spcPts val="0"/>
              </a:spcBef>
            </a:pPr>
            <a:r>
              <a:rPr lang="fr-FR" sz="1200" dirty="0"/>
              <a:t>Vérifier que vous êtes sur le Tableau de bord</a:t>
            </a:r>
          </a:p>
          <a:p>
            <a:pPr lvl="0">
              <a:spcBef>
                <a:spcPts val="0"/>
              </a:spcBef>
            </a:pPr>
            <a:r>
              <a:rPr lang="fr-FR" sz="1200" dirty="0"/>
              <a:t>Cliquer sur </a:t>
            </a:r>
            <a:r>
              <a:rPr lang="fr-FR" sz="1200" b="1" dirty="0"/>
              <a:t>Recrutement</a:t>
            </a:r>
          </a:p>
          <a:p>
            <a:pPr lvl="0">
              <a:spcBef>
                <a:spcPts val="0"/>
              </a:spcBef>
            </a:pPr>
            <a:r>
              <a:rPr lang="fr-FR" sz="1200" dirty="0"/>
              <a:t>Cliquer sur </a:t>
            </a:r>
            <a:r>
              <a:rPr lang="fr-FR" sz="1200" b="1" dirty="0"/>
              <a:t>Offres d’emploi</a:t>
            </a:r>
          </a:p>
          <a:p>
            <a:pPr lvl="0">
              <a:spcBef>
                <a:spcPts val="0"/>
              </a:spcBef>
            </a:pPr>
            <a:r>
              <a:rPr lang="fr-FR" sz="1200" dirty="0"/>
              <a:t>Cliquer sur le bouton </a:t>
            </a:r>
            <a:r>
              <a:rPr lang="fr-FR" sz="1200" b="1" dirty="0"/>
              <a:t>Ajouter</a:t>
            </a:r>
          </a:p>
          <a:p>
            <a:pPr lvl="1">
              <a:spcBef>
                <a:spcPts val="0"/>
              </a:spcBef>
            </a:pPr>
            <a:r>
              <a:rPr lang="fr-FR" sz="1200" dirty="0"/>
              <a:t>Vérifier que la valeur par défaut de Titre du poste est= « --Sélectionner --»</a:t>
            </a:r>
          </a:p>
          <a:p>
            <a:pPr lvl="1">
              <a:spcBef>
                <a:spcPts val="0"/>
              </a:spcBef>
            </a:pPr>
            <a:r>
              <a:rPr lang="fr-FR" sz="1200" dirty="0"/>
              <a:t>Vérifier sur Actif est coché</a:t>
            </a:r>
          </a:p>
          <a:p>
            <a:pPr lvl="0">
              <a:spcBef>
                <a:spcPts val="0"/>
              </a:spcBef>
            </a:pPr>
            <a:r>
              <a:rPr lang="fr-FR" sz="1200" dirty="0"/>
              <a:t>Sélectionner un </a:t>
            </a:r>
            <a:r>
              <a:rPr lang="fr-FR" sz="1200" b="1" dirty="0"/>
              <a:t>Titre de poste</a:t>
            </a:r>
          </a:p>
          <a:p>
            <a:pPr lvl="0">
              <a:spcBef>
                <a:spcPts val="0"/>
              </a:spcBef>
            </a:pPr>
            <a:r>
              <a:rPr lang="fr-FR" sz="1200" dirty="0"/>
              <a:t>Saisir </a:t>
            </a:r>
            <a:r>
              <a:rPr lang="fr-FR" sz="1200" b="1" dirty="0"/>
              <a:t>Nom du poste vacant</a:t>
            </a:r>
            <a:r>
              <a:rPr lang="fr-FR" sz="1200" dirty="0"/>
              <a:t> : …</a:t>
            </a:r>
          </a:p>
          <a:p>
            <a:pPr lvl="0">
              <a:spcBef>
                <a:spcPts val="0"/>
              </a:spcBef>
            </a:pPr>
            <a:r>
              <a:rPr lang="fr-FR" sz="1200" dirty="0"/>
              <a:t>Saisir </a:t>
            </a:r>
            <a:r>
              <a:rPr lang="fr-FR" sz="1200" b="1" dirty="0"/>
              <a:t>Manager qui recrute </a:t>
            </a:r>
            <a:r>
              <a:rPr lang="fr-FR" sz="1200" dirty="0"/>
              <a:t>: John SMITH</a:t>
            </a:r>
          </a:p>
          <a:p>
            <a:pPr lvl="0">
              <a:spcBef>
                <a:spcPts val="0"/>
              </a:spcBef>
            </a:pPr>
            <a:r>
              <a:rPr lang="fr-FR" sz="1200" dirty="0"/>
              <a:t>Nombre de postes : 3</a:t>
            </a:r>
          </a:p>
          <a:p>
            <a:pPr lvl="0">
              <a:spcBef>
                <a:spcPts val="0"/>
              </a:spcBef>
            </a:pPr>
            <a:r>
              <a:rPr lang="fr-FR" sz="1200" dirty="0"/>
              <a:t>Décoché Publier dans Flux RSS</a:t>
            </a:r>
          </a:p>
          <a:p>
            <a:pPr lvl="0">
              <a:spcBef>
                <a:spcPts val="0"/>
              </a:spcBef>
            </a:pPr>
            <a:r>
              <a:rPr lang="fr-FR" sz="1200" dirty="0"/>
              <a:t>Cliquer sur </a:t>
            </a:r>
            <a:r>
              <a:rPr lang="fr-FR" sz="1200" b="1" dirty="0"/>
              <a:t>Sauver</a:t>
            </a:r>
          </a:p>
          <a:p>
            <a:pPr lvl="1">
              <a:spcBef>
                <a:spcPts val="0"/>
              </a:spcBef>
            </a:pPr>
            <a:r>
              <a:rPr lang="fr-FR" sz="1200" dirty="0"/>
              <a:t>Vérifier que vous êtes sur la page : Modifier les postes vacants</a:t>
            </a:r>
          </a:p>
          <a:p>
            <a:pPr lvl="0">
              <a:spcBef>
                <a:spcPts val="0"/>
              </a:spcBef>
            </a:pPr>
            <a:r>
              <a:rPr lang="fr-FR" sz="1200" dirty="0"/>
              <a:t>Cliquer sur </a:t>
            </a:r>
            <a:r>
              <a:rPr lang="fr-FR" sz="1200" b="1" dirty="0"/>
              <a:t>Retour</a:t>
            </a:r>
          </a:p>
          <a:p>
            <a:pPr lvl="1">
              <a:spcBef>
                <a:spcPts val="0"/>
              </a:spcBef>
            </a:pPr>
            <a:r>
              <a:rPr lang="fr-FR" sz="1200" dirty="0"/>
              <a:t>Vérifier que le bouton rechercher est présent</a:t>
            </a:r>
          </a:p>
          <a:p>
            <a:pPr lvl="0">
              <a:spcBef>
                <a:spcPts val="0"/>
              </a:spcBef>
            </a:pPr>
            <a:r>
              <a:rPr lang="fr-FR" sz="1200" dirty="0"/>
              <a:t>Sélectionner Vacant=nom du poste</a:t>
            </a:r>
          </a:p>
          <a:p>
            <a:pPr lvl="0">
              <a:spcBef>
                <a:spcPts val="0"/>
              </a:spcBef>
            </a:pPr>
            <a:r>
              <a:rPr lang="fr-FR" sz="1200" dirty="0"/>
              <a:t>Cliquer sur Rechercher</a:t>
            </a:r>
          </a:p>
          <a:p>
            <a:pPr lvl="1">
              <a:spcBef>
                <a:spcPts val="0"/>
              </a:spcBef>
            </a:pPr>
            <a:r>
              <a:rPr lang="fr-FR" sz="1200" dirty="0"/>
              <a:t>Vérifier que dans le tableau, la valeur de la 2è ligne 2è colonne est le nom du poste</a:t>
            </a:r>
          </a:p>
          <a:p>
            <a:pPr>
              <a:spcBef>
                <a:spcPts val="0"/>
              </a:spcBef>
            </a:pPr>
            <a:r>
              <a:rPr lang="fr-FR" sz="1200" dirty="0"/>
              <a:t>Prendre une capture d’écran</a:t>
            </a:r>
          </a:p>
          <a:p>
            <a:pPr>
              <a:spcBef>
                <a:spcPts val="0"/>
              </a:spcBef>
            </a:pPr>
            <a:r>
              <a:rPr lang="fr-FR" sz="1200" dirty="0"/>
              <a:t>Cliquer sur Déconnexion</a:t>
            </a:r>
            <a:endParaRPr lang="fr-FR" altLang="fr-FR" sz="12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57</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1E9770F-8A0C-4EEA-BE68-986BE546AA3A}"/>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9539484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b="1" dirty="0">
                <a:latin typeface="Arial" panose="020B0604020202020204" pitchFamily="34" charset="0"/>
                <a:cs typeface="Arial" panose="020B0604020202020204" pitchFamily="34" charset="0"/>
              </a:rPr>
              <a:t>Exercice IDE-D2: Créer un Test case sans recorder</a:t>
            </a:r>
          </a:p>
          <a:p>
            <a:r>
              <a:rPr lang="fr-FR" altLang="fr-FR" dirty="0">
                <a:latin typeface="Arial" panose="020B0604020202020204" pitchFamily="34" charset="0"/>
                <a:cs typeface="Arial" panose="020B0604020202020204" pitchFamily="34" charset="0"/>
              </a:rPr>
              <a:t>Scénario: Créer une note de frais</a:t>
            </a:r>
          </a:p>
          <a:p>
            <a:pPr lvl="1"/>
            <a:r>
              <a:rPr lang="fr-FR" altLang="fr-FR" sz="1050" dirty="0">
                <a:latin typeface="Arial" panose="020B0604020202020204" pitchFamily="34" charset="0"/>
                <a:cs typeface="Arial" panose="020B0604020202020204" pitchFamily="34" charset="0"/>
              </a:rPr>
              <a:t>Lancer Chrome: </a:t>
            </a:r>
            <a:r>
              <a:rPr lang="fr-FR" sz="1050" dirty="0">
                <a:hlinkClick r:id="rId3"/>
              </a:rPr>
              <a:t>http://dolibarr.selenium-formation.org/</a:t>
            </a:r>
            <a:endParaRPr lang="fr-FR" sz="1050" dirty="0"/>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Login</a:t>
            </a:r>
            <a:r>
              <a:rPr lang="fr-FR" altLang="fr-FR" sz="1050" dirty="0">
                <a:latin typeface="Arial" panose="020B0604020202020204" pitchFamily="34" charset="0"/>
                <a:cs typeface="Arial" panose="020B0604020202020204" pitchFamily="34" charset="0"/>
              </a:rPr>
              <a:t>=</a:t>
            </a:r>
            <a:r>
              <a:rPr lang="fr-FR" altLang="fr-FR" sz="1050" dirty="0" err="1">
                <a:latin typeface="Arial" panose="020B0604020202020204" pitchFamily="34" charset="0"/>
                <a:cs typeface="Arial" panose="020B0604020202020204" pitchFamily="34" charset="0"/>
              </a:rPr>
              <a:t>jsmith</a:t>
            </a:r>
            <a:endParaRPr lang="fr-FR"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Mot de passe</a:t>
            </a:r>
            <a:r>
              <a:rPr lang="fr-FR" altLang="fr-FR" sz="1050" dirty="0">
                <a:latin typeface="Arial" panose="020B0604020202020204" pitchFamily="34" charset="0"/>
                <a:cs typeface="Arial" panose="020B0604020202020204" pitchFamily="34" charset="0"/>
              </a:rPr>
              <a:t>=</a:t>
            </a:r>
            <a:r>
              <a:rPr lang="fr-FR" altLang="fr-FR" sz="1050" dirty="0" err="1">
                <a:latin typeface="Arial" panose="020B0604020202020204" pitchFamily="34" charset="0"/>
                <a:cs typeface="Arial" panose="020B0604020202020204" pitchFamily="34" charset="0"/>
              </a:rPr>
              <a:t>dolibarrhp</a:t>
            </a:r>
            <a:endParaRPr lang="fr-FR"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Cliquer sur le bouton </a:t>
            </a:r>
            <a:r>
              <a:rPr lang="fr-FR" altLang="fr-FR" sz="1050" b="1" dirty="0">
                <a:latin typeface="Arial" panose="020B0604020202020204" pitchFamily="34" charset="0"/>
                <a:cs typeface="Arial" panose="020B0604020202020204" pitchFamily="34" charset="0"/>
              </a:rPr>
              <a:t>Identifiant</a:t>
            </a:r>
          </a:p>
          <a:p>
            <a:pPr lvl="1"/>
            <a:r>
              <a:rPr lang="fr-FR" altLang="fr-FR" sz="1050" dirty="0">
                <a:latin typeface="Arial" panose="020B0604020202020204" pitchFamily="34" charset="0"/>
                <a:cs typeface="Arial" panose="020B0604020202020204" pitchFamily="34" charset="0"/>
              </a:rPr>
              <a:t>Cliquer sur </a:t>
            </a:r>
            <a:r>
              <a:rPr lang="fr-FR" altLang="fr-FR" sz="1050" b="1" dirty="0">
                <a:latin typeface="Arial" panose="020B0604020202020204" pitchFamily="34" charset="0"/>
                <a:cs typeface="Arial" panose="020B0604020202020204" pitchFamily="34" charset="0"/>
              </a:rPr>
              <a:t>GRH</a:t>
            </a:r>
          </a:p>
          <a:p>
            <a:pPr lvl="1"/>
            <a:r>
              <a:rPr lang="fr-FR" altLang="fr-FR" sz="1050" dirty="0">
                <a:latin typeface="Arial" panose="020B0604020202020204" pitchFamily="34" charset="0"/>
                <a:cs typeface="Arial" panose="020B0604020202020204" pitchFamily="34" charset="0"/>
              </a:rPr>
              <a:t>Cliquer sur </a:t>
            </a:r>
            <a:r>
              <a:rPr lang="fr-FR" altLang="fr-FR" sz="1050" b="1" dirty="0">
                <a:latin typeface="Arial" panose="020B0604020202020204" pitchFamily="34" charset="0"/>
                <a:cs typeface="Arial" panose="020B0604020202020204" pitchFamily="34" charset="0"/>
              </a:rPr>
              <a:t>Nouveau</a:t>
            </a:r>
            <a:r>
              <a:rPr lang="fr-FR" altLang="fr-FR" sz="1050" dirty="0">
                <a:latin typeface="Arial" panose="020B0604020202020204" pitchFamily="34" charset="0"/>
                <a:cs typeface="Arial" panose="020B0604020202020204" pitchFamily="34" charset="0"/>
              </a:rPr>
              <a:t> pour ajouter une note de frais</a:t>
            </a:r>
            <a:endParaRPr lang="en-US" altLang="fr-FR" sz="1050" dirty="0">
              <a:latin typeface="Arial" panose="020B0604020202020204" pitchFamily="34" charset="0"/>
              <a:cs typeface="Arial" panose="020B0604020202020204" pitchFamily="34" charset="0"/>
            </a:endParaRP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Date début </a:t>
            </a:r>
            <a:r>
              <a:rPr lang="fr-FR" altLang="fr-FR" sz="1050" dirty="0">
                <a:latin typeface="Arial" panose="020B0604020202020204" pitchFamily="34" charset="0"/>
                <a:cs typeface="Arial" panose="020B0604020202020204" pitchFamily="34" charset="0"/>
              </a:rPr>
              <a:t>=22/10/2018</a:t>
            </a:r>
          </a:p>
          <a:p>
            <a:pPr lvl="1"/>
            <a:r>
              <a:rPr lang="fr-FR" altLang="fr-FR" sz="1050" dirty="0">
                <a:latin typeface="Arial" panose="020B0604020202020204" pitchFamily="34" charset="0"/>
                <a:cs typeface="Arial" panose="020B0604020202020204" pitchFamily="34" charset="0"/>
              </a:rPr>
              <a:t>Saisir </a:t>
            </a:r>
            <a:r>
              <a:rPr lang="fr-FR" altLang="fr-FR" sz="1050" b="1" dirty="0">
                <a:latin typeface="Arial" panose="020B0604020202020204" pitchFamily="34" charset="0"/>
                <a:cs typeface="Arial" panose="020B0604020202020204" pitchFamily="34" charset="0"/>
              </a:rPr>
              <a:t>Date de fin </a:t>
            </a:r>
            <a:r>
              <a:rPr lang="fr-FR" altLang="fr-FR" sz="1050" dirty="0">
                <a:latin typeface="Arial" panose="020B0604020202020204" pitchFamily="34" charset="0"/>
                <a:cs typeface="Arial" panose="020B0604020202020204" pitchFamily="34" charset="0"/>
              </a:rPr>
              <a:t>=22/10/2018</a:t>
            </a:r>
          </a:p>
          <a:p>
            <a:pPr lvl="1"/>
            <a:r>
              <a:rPr lang="en-US" altLang="fr-FR" sz="1050" dirty="0" err="1">
                <a:latin typeface="Arial" panose="020B0604020202020204" pitchFamily="34" charset="0"/>
                <a:cs typeface="Arial" panose="020B0604020202020204" pitchFamily="34" charset="0"/>
              </a:rPr>
              <a:t>Sélectionner</a:t>
            </a:r>
            <a:r>
              <a:rPr lang="en-US" altLang="fr-FR" sz="1050" dirty="0">
                <a:latin typeface="Arial" panose="020B0604020202020204" pitchFamily="34" charset="0"/>
                <a:cs typeface="Arial" panose="020B0604020202020204" pitchFamily="34" charset="0"/>
              </a:rPr>
              <a:t> </a:t>
            </a:r>
            <a:r>
              <a:rPr lang="en-US" altLang="fr-FR" sz="1050" b="1" dirty="0">
                <a:latin typeface="Arial" panose="020B0604020202020204" pitchFamily="34" charset="0"/>
                <a:cs typeface="Arial" panose="020B0604020202020204" pitchFamily="34" charset="0"/>
              </a:rPr>
              <a:t>Utilisateur</a:t>
            </a:r>
            <a:r>
              <a:rPr lang="en-US" altLang="fr-FR" sz="1050" dirty="0">
                <a:latin typeface="Arial" panose="020B0604020202020204" pitchFamily="34" charset="0"/>
                <a:cs typeface="Arial" panose="020B0604020202020204" pitchFamily="34" charset="0"/>
              </a:rPr>
              <a:t>=John SMITH</a:t>
            </a:r>
          </a:p>
          <a:p>
            <a:pPr lvl="1"/>
            <a:r>
              <a:rPr lang="en-US" altLang="fr-FR" sz="1050" dirty="0" err="1">
                <a:latin typeface="Arial" panose="020B0604020202020204" pitchFamily="34" charset="0"/>
                <a:cs typeface="Arial" panose="020B0604020202020204" pitchFamily="34" charset="0"/>
              </a:rPr>
              <a:t>Sélectionner</a:t>
            </a:r>
            <a:r>
              <a:rPr lang="en-US" altLang="fr-FR" sz="1050" dirty="0">
                <a:latin typeface="Arial" panose="020B0604020202020204" pitchFamily="34" charset="0"/>
                <a:cs typeface="Arial" panose="020B0604020202020204" pitchFamily="34" charset="0"/>
              </a:rPr>
              <a:t> </a:t>
            </a:r>
            <a:r>
              <a:rPr lang="en-US" altLang="fr-FR" sz="1050" b="1" dirty="0">
                <a:latin typeface="Arial" panose="020B0604020202020204" pitchFamily="34" charset="0"/>
                <a:cs typeface="Arial" panose="020B0604020202020204" pitchFamily="34" charset="0"/>
              </a:rPr>
              <a:t>Utilisateur </a:t>
            </a:r>
            <a:r>
              <a:rPr lang="en-US" altLang="fr-FR" sz="1050" b="1" dirty="0" err="1">
                <a:latin typeface="Arial" panose="020B0604020202020204" pitchFamily="34" charset="0"/>
                <a:cs typeface="Arial" panose="020B0604020202020204" pitchFamily="34" charset="0"/>
              </a:rPr>
              <a:t>Approbateur</a:t>
            </a:r>
            <a:r>
              <a:rPr lang="en-US" altLang="fr-FR" sz="1050" dirty="0">
                <a:latin typeface="Arial" panose="020B0604020202020204" pitchFamily="34" charset="0"/>
                <a:cs typeface="Arial" panose="020B0604020202020204" pitchFamily="34" charset="0"/>
              </a:rPr>
              <a:t>=</a:t>
            </a:r>
            <a:r>
              <a:rPr lang="en-US" altLang="fr-FR" sz="1050" dirty="0" err="1">
                <a:latin typeface="Arial" panose="020B0604020202020204" pitchFamily="34" charset="0"/>
                <a:cs typeface="Arial" panose="020B0604020202020204" pitchFamily="34" charset="0"/>
              </a:rPr>
              <a:t>SuperAdmin</a:t>
            </a:r>
            <a:endParaRPr lang="en-US" altLang="fr-FR" sz="1050" dirty="0">
              <a:latin typeface="Arial" panose="020B0604020202020204" pitchFamily="34" charset="0"/>
              <a:cs typeface="Arial" panose="020B0604020202020204" pitchFamily="34" charset="0"/>
            </a:endParaRPr>
          </a:p>
          <a:p>
            <a:pPr lvl="1"/>
            <a:r>
              <a:rPr lang="en-US" altLang="fr-FR" sz="1050" dirty="0">
                <a:latin typeface="Arial" panose="020B0604020202020204" pitchFamily="34" charset="0"/>
                <a:cs typeface="Arial" panose="020B0604020202020204" pitchFamily="34" charset="0"/>
              </a:rPr>
              <a:t>Cliquer sur le bouton </a:t>
            </a:r>
            <a:r>
              <a:rPr lang="en-US" altLang="fr-FR" sz="1050" b="1" dirty="0" err="1">
                <a:latin typeface="Arial" panose="020B0604020202020204" pitchFamily="34" charset="0"/>
                <a:cs typeface="Arial" panose="020B0604020202020204" pitchFamily="34" charset="0"/>
              </a:rPr>
              <a:t>Créer</a:t>
            </a:r>
            <a:r>
              <a:rPr lang="en-US" altLang="fr-FR" sz="1050" b="1" dirty="0">
                <a:latin typeface="Arial" panose="020B0604020202020204" pitchFamily="34" charset="0"/>
                <a:cs typeface="Arial" panose="020B0604020202020204" pitchFamily="34" charset="0"/>
              </a:rPr>
              <a:t> note de frais</a:t>
            </a:r>
          </a:p>
          <a:p>
            <a:pPr lvl="1"/>
            <a:r>
              <a:rPr lang="fr-FR" altLang="fr-FR" sz="1050" dirty="0">
                <a:latin typeface="Arial" panose="020B0604020202020204" pitchFamily="34" charset="0"/>
                <a:cs typeface="Arial" panose="020B0604020202020204" pitchFamily="34" charset="0"/>
              </a:rPr>
              <a:t>Ajouter une ligne de frais de transport à 150€</a:t>
            </a:r>
          </a:p>
          <a:p>
            <a:pPr lvl="1"/>
            <a:r>
              <a:rPr lang="fr-FR" altLang="fr-FR" sz="1050" dirty="0">
                <a:latin typeface="Arial" panose="020B0604020202020204" pitchFamily="34" charset="0"/>
                <a:cs typeface="Arial" panose="020B0604020202020204" pitchFamily="34" charset="0"/>
              </a:rPr>
              <a:t>Ajouter une ligne de frais de Autres à 30€</a:t>
            </a:r>
          </a:p>
          <a:p>
            <a:pPr lvl="2"/>
            <a:r>
              <a:rPr lang="fr-FR" altLang="fr-FR" sz="1050" dirty="0">
                <a:latin typeface="Arial" panose="020B0604020202020204" pitchFamily="34" charset="0"/>
                <a:cs typeface="Arial" panose="020B0604020202020204" pitchFamily="34" charset="0"/>
              </a:rPr>
              <a:t>Vérifier que le Montant TTC est 180,00 €</a:t>
            </a:r>
          </a:p>
          <a:p>
            <a:pPr lvl="1"/>
            <a:r>
              <a:rPr lang="fr-FR" altLang="fr-FR" sz="1050" dirty="0">
                <a:latin typeface="Arial" panose="020B0604020202020204" pitchFamily="34" charset="0"/>
                <a:cs typeface="Arial" panose="020B0604020202020204" pitchFamily="34" charset="0"/>
              </a:rPr>
              <a:t>Cliquer sur enregistrer</a:t>
            </a:r>
          </a:p>
          <a:p>
            <a:pPr lvl="1"/>
            <a:r>
              <a:rPr lang="fr-FR" altLang="fr-FR" sz="1050" dirty="0">
                <a:latin typeface="Arial" panose="020B0604020202020204" pitchFamily="34" charset="0"/>
                <a:cs typeface="Arial" panose="020B0604020202020204" pitchFamily="34" charset="0"/>
              </a:rPr>
              <a:t>Se déconnecter</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58</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D064FF00-9FDC-44B8-A8D0-50ACEC83468F}"/>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7087297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455D13C-28DB-4C0A-9332-A15A9B4C58BD}"/>
              </a:ext>
            </a:extLst>
          </p:cNvPr>
          <p:cNvPicPr>
            <a:picLocks noChangeAspect="1"/>
          </p:cNvPicPr>
          <p:nvPr/>
        </p:nvPicPr>
        <p:blipFill>
          <a:blip r:embed="rId3"/>
          <a:stretch>
            <a:fillRect/>
          </a:stretch>
        </p:blipFill>
        <p:spPr>
          <a:xfrm>
            <a:off x="755576" y="1730127"/>
            <a:ext cx="4895850" cy="1266825"/>
          </a:xfrm>
          <a:prstGeom prst="rect">
            <a:avLst/>
          </a:prstGeom>
        </p:spPr>
      </p:pic>
      <p:sp>
        <p:nvSpPr>
          <p:cNvPr id="10242" name="Espace réservé du contenu 2"/>
          <p:cNvSpPr txBox="1">
            <a:spLocks noGrp="1"/>
          </p:cNvSpPr>
          <p:nvPr>
            <p:ph type="body" idx="4294967295"/>
          </p:nvPr>
        </p:nvSpPr>
        <p:spPr>
          <a:xfrm>
            <a:off x="228600" y="98072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Utiliser des expressions régulières</a:t>
            </a:r>
          </a:p>
          <a:p>
            <a:r>
              <a:rPr lang="fr-FR" altLang="fr-FR" sz="1800" dirty="0" err="1">
                <a:latin typeface="Arial" panose="020B0604020202020204" pitchFamily="34" charset="0"/>
                <a:cs typeface="Arial" panose="020B0604020202020204" pitchFamily="34" charset="0"/>
              </a:rPr>
              <a:t>Regexp</a:t>
            </a:r>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0" indent="0">
              <a:buNone/>
            </a:pPr>
            <a:endParaRPr lang="fr-FR" altLang="fr-FR" sz="1800" dirty="0">
              <a:latin typeface="Arial" panose="020B0604020202020204" pitchFamily="34" charset="0"/>
              <a:cs typeface="Arial" panose="020B0604020202020204" pitchFamily="34" charset="0"/>
            </a:endParaRPr>
          </a:p>
          <a:p>
            <a:r>
              <a:rPr lang="fr-FR" sz="1100" b="1" dirty="0"/>
              <a:t>« ^ » = commence par </a:t>
            </a:r>
            <a:endParaRPr lang="fr-FR" sz="1100" dirty="0"/>
          </a:p>
          <a:p>
            <a:r>
              <a:rPr lang="fr-FR" sz="1100" b="1" dirty="0"/>
              <a:t>« $ » = se termine par </a:t>
            </a:r>
          </a:p>
          <a:p>
            <a:r>
              <a:rPr lang="fr-FR" sz="1100" b="1" dirty="0"/>
              <a:t>« . » = remplace tout caractère, le « joker ».</a:t>
            </a:r>
            <a:endParaRPr lang="fr-FR" sz="1100" dirty="0"/>
          </a:p>
          <a:p>
            <a:r>
              <a:rPr lang="fr-FR" sz="1100" b="1" dirty="0"/>
              <a:t>« * » = correspond avec 0 ou plusieurs caractères précédents</a:t>
            </a:r>
          </a:p>
          <a:p>
            <a:r>
              <a:rPr lang="fr-FR" sz="1100" b="1" dirty="0"/>
              <a:t>«  + » = correspond avec 1 ou plusieurs caractères précédents</a:t>
            </a:r>
          </a:p>
          <a:p>
            <a:r>
              <a:rPr lang="fr-FR" sz="1100" b="1" dirty="0"/>
              <a:t>« ? » = correspond avec 0 ou 1 caractère précédent.</a:t>
            </a:r>
          </a:p>
          <a:p>
            <a:r>
              <a:rPr lang="fr-FR" sz="1100" b="1" dirty="0"/>
              <a:t>« [] » = correspond à un caractère dans une liste</a:t>
            </a:r>
            <a:endParaRPr lang="fr-FR" sz="1100" dirty="0"/>
          </a:p>
          <a:p>
            <a:r>
              <a:rPr lang="fr-FR" sz="1100" b="1" dirty="0"/>
              <a:t>« [-] » = correspond à un caractère dans une </a:t>
            </a:r>
            <a:r>
              <a:rPr lang="fr-FR" sz="1100" dirty="0"/>
              <a:t>série</a:t>
            </a:r>
          </a:p>
          <a:p>
            <a:r>
              <a:rPr lang="fr-FR" sz="1100" b="1" dirty="0"/>
              <a:t>« [^abc] » = ne correspond à aucun caractère de la </a:t>
            </a:r>
            <a:r>
              <a:rPr lang="fr-FR" sz="1100" dirty="0"/>
              <a:t>série</a:t>
            </a:r>
          </a:p>
          <a:p>
            <a:r>
              <a:rPr lang="fr-FR" sz="1100" b="1" dirty="0"/>
              <a:t>« {} » = répète le précédent caractère</a:t>
            </a:r>
            <a:endParaRPr lang="fr-FR" sz="1100" dirty="0"/>
          </a:p>
          <a:p>
            <a:br>
              <a:rPr lang="fr-FR" sz="1800" dirty="0"/>
            </a:br>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59</a:t>
            </a:fld>
            <a:endParaRPr lang="fr-FR" altLang="fr-FR" sz="1200">
              <a:solidFill>
                <a:srgbClr val="000000"/>
              </a:solidFill>
              <a:latin typeface="Calibri" panose="020F0502020204030204" pitchFamily="34" charset="0"/>
            </a:endParaRPr>
          </a:p>
        </p:txBody>
      </p:sp>
      <p:sp>
        <p:nvSpPr>
          <p:cNvPr id="16" name="Rectangle : coins arrondis 15">
            <a:extLst>
              <a:ext uri="{FF2B5EF4-FFF2-40B4-BE49-F238E27FC236}">
                <a16:creationId xmlns:a16="http://schemas.microsoft.com/office/drawing/2014/main" id="{35812442-5A80-4246-BF01-1CE6492726EE}"/>
              </a:ext>
            </a:extLst>
          </p:cNvPr>
          <p:cNvSpPr/>
          <p:nvPr/>
        </p:nvSpPr>
        <p:spPr>
          <a:xfrm>
            <a:off x="3347864" y="2564904"/>
            <a:ext cx="1584176" cy="288032"/>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a:extLst>
              <a:ext uri="{FF2B5EF4-FFF2-40B4-BE49-F238E27FC236}">
                <a16:creationId xmlns:a16="http://schemas.microsoft.com/office/drawing/2014/main" id="{BB6C627E-6ED0-4686-A667-9C7071FA4E3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4094429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 Test fonctionnel peut être:</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6</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9" name="Picture Placeholder 19">
            <a:extLst>
              <a:ext uri="{FF2B5EF4-FFF2-40B4-BE49-F238E27FC236}">
                <a16:creationId xmlns:a16="http://schemas.microsoft.com/office/drawing/2014/main" id="{635421F0-3644-4E86-B16E-1239CAD8321A}"/>
              </a:ext>
            </a:extLst>
          </p:cNvPr>
          <p:cNvPicPr>
            <a:picLocks noChangeAspect="1"/>
          </p:cNvPicPr>
          <p:nvPr/>
        </p:nvPicPr>
        <p:blipFill rotWithShape="1">
          <a:blip r:embed="rId3">
            <a:extLst>
              <a:ext uri="{28A0092B-C50C-407E-A947-70E740481C1C}">
                <a14:useLocalDpi xmlns:a14="http://schemas.microsoft.com/office/drawing/2010/main" val="0"/>
              </a:ext>
            </a:extLst>
          </a:blip>
          <a:srcRect t="209" r="809" b="7428"/>
          <a:stretch/>
        </p:blipFill>
        <p:spPr bwMode="ltGray">
          <a:xfrm>
            <a:off x="395536" y="2251059"/>
            <a:ext cx="3955600" cy="2938874"/>
          </a:xfrm>
          <a:prstGeom prst="rect">
            <a:avLst/>
          </a:prstGeom>
        </p:spPr>
      </p:pic>
      <p:sp>
        <p:nvSpPr>
          <p:cNvPr id="10" name="Text Placeholder 15">
            <a:extLst>
              <a:ext uri="{FF2B5EF4-FFF2-40B4-BE49-F238E27FC236}">
                <a16:creationId xmlns:a16="http://schemas.microsoft.com/office/drawing/2014/main" id="{84B8E2D4-70A2-44AC-BE02-09AFF984B028}"/>
              </a:ext>
            </a:extLst>
          </p:cNvPr>
          <p:cNvSpPr txBox="1">
            <a:spLocks/>
          </p:cNvSpPr>
          <p:nvPr/>
        </p:nvSpPr>
        <p:spPr bwMode="ltGray">
          <a:xfrm>
            <a:off x="385072" y="5347403"/>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a:t>Manuel</a:t>
            </a:r>
          </a:p>
        </p:txBody>
      </p:sp>
      <p:pic>
        <p:nvPicPr>
          <p:cNvPr id="11" name="Picture Placeholder 20">
            <a:extLst>
              <a:ext uri="{FF2B5EF4-FFF2-40B4-BE49-F238E27FC236}">
                <a16:creationId xmlns:a16="http://schemas.microsoft.com/office/drawing/2014/main" id="{0F9FB9FB-134D-4CEB-B5AB-B4A5068CC3CD}"/>
              </a:ext>
            </a:extLst>
          </p:cNvPr>
          <p:cNvPicPr>
            <a:picLocks noChangeAspect="1"/>
          </p:cNvPicPr>
          <p:nvPr/>
        </p:nvPicPr>
        <p:blipFill rotWithShape="1">
          <a:blip r:embed="rId4">
            <a:extLst>
              <a:ext uri="{28A0092B-C50C-407E-A947-70E740481C1C}">
                <a14:useLocalDpi xmlns:a14="http://schemas.microsoft.com/office/drawing/2010/main" val="0"/>
              </a:ext>
            </a:extLst>
          </a:blip>
          <a:srcRect l="17" t="-101" r="-17" b="-231"/>
          <a:stretch/>
        </p:blipFill>
        <p:spPr bwMode="ltGray">
          <a:xfrm>
            <a:off x="4644008" y="2255347"/>
            <a:ext cx="3987800" cy="2934586"/>
          </a:xfrm>
          <a:prstGeom prst="rect">
            <a:avLst/>
          </a:prstGeom>
        </p:spPr>
      </p:pic>
      <p:sp>
        <p:nvSpPr>
          <p:cNvPr id="12" name="Text Placeholder 17">
            <a:extLst>
              <a:ext uri="{FF2B5EF4-FFF2-40B4-BE49-F238E27FC236}">
                <a16:creationId xmlns:a16="http://schemas.microsoft.com/office/drawing/2014/main" id="{552BDD76-81C1-4694-9E81-4EEBF7A3F6C4}"/>
              </a:ext>
            </a:extLst>
          </p:cNvPr>
          <p:cNvSpPr txBox="1">
            <a:spLocks/>
          </p:cNvSpPr>
          <p:nvPr/>
        </p:nvSpPr>
        <p:spPr bwMode="ltGray">
          <a:xfrm>
            <a:off x="4625746" y="5347403"/>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err="1"/>
              <a:t>Automatique</a:t>
            </a:r>
            <a:endParaRPr lang="en-CA" dirty="0"/>
          </a:p>
        </p:txBody>
      </p:sp>
    </p:spTree>
    <p:extLst>
      <p:ext uri="{BB962C8B-B14F-4D97-AF65-F5344CB8AC3E}">
        <p14:creationId xmlns:p14="http://schemas.microsoft.com/office/powerpoint/2010/main" val="3209828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IDE-E2: Utiliser une expression régulière</a:t>
            </a:r>
          </a:p>
          <a:p>
            <a:r>
              <a:rPr lang="fr-FR" dirty="0"/>
              <a:t>Créer le scénario suivant:</a:t>
            </a:r>
            <a:r>
              <a:rPr lang="en-US" dirty="0"/>
              <a:t>​</a:t>
            </a:r>
          </a:p>
          <a:p>
            <a:r>
              <a:rPr lang="fr-FR" dirty="0"/>
              <a:t>Lancer Chrome: </a:t>
            </a:r>
            <a:r>
              <a:rPr lang="fr-FR" dirty="0">
                <a:hlinkClick r:id="rId3"/>
              </a:rPr>
              <a:t>http://dolibarr.selenium-formation.org/</a:t>
            </a:r>
            <a:endParaRPr lang="fr-FR" dirty="0"/>
          </a:p>
          <a:p>
            <a:r>
              <a:rPr lang="fr-FR" dirty="0"/>
              <a:t>Saisir </a:t>
            </a:r>
            <a:r>
              <a:rPr lang="fr-FR" b="1" dirty="0" err="1"/>
              <a:t>Username</a:t>
            </a:r>
            <a:r>
              <a:rPr lang="fr-FR" dirty="0"/>
              <a:t>=</a:t>
            </a:r>
            <a:r>
              <a:rPr lang="fr-FR" dirty="0" err="1"/>
              <a:t>jsmith</a:t>
            </a:r>
            <a:r>
              <a:rPr lang="fr-FR" dirty="0"/>
              <a:t>​</a:t>
            </a:r>
          </a:p>
          <a:p>
            <a:r>
              <a:rPr lang="fr-FR" dirty="0"/>
              <a:t>Saisir </a:t>
            </a:r>
            <a:r>
              <a:rPr lang="fr-FR" b="1" dirty="0" err="1"/>
              <a:t>Password</a:t>
            </a:r>
            <a:r>
              <a:rPr lang="fr-FR" dirty="0"/>
              <a:t>=</a:t>
            </a:r>
            <a:r>
              <a:rPr lang="fr-FR" dirty="0" err="1"/>
              <a:t>dolibarrhp</a:t>
            </a:r>
            <a:r>
              <a:rPr lang="fr-FR" dirty="0"/>
              <a:t>​</a:t>
            </a:r>
          </a:p>
          <a:p>
            <a:r>
              <a:rPr lang="fr-FR" dirty="0"/>
              <a:t>Cliquer sur </a:t>
            </a:r>
            <a:r>
              <a:rPr lang="fr-FR" b="1" dirty="0"/>
              <a:t>Tiers</a:t>
            </a:r>
            <a:r>
              <a:rPr lang="en-US" dirty="0"/>
              <a:t>​</a:t>
            </a:r>
          </a:p>
          <a:p>
            <a:r>
              <a:rPr lang="fr-FR" dirty="0"/>
              <a:t>Cliquer sur </a:t>
            </a:r>
            <a:r>
              <a:rPr lang="fr-FR" b="1" dirty="0"/>
              <a:t>Nouveau Tiers</a:t>
            </a:r>
            <a:r>
              <a:rPr lang="en-US" dirty="0"/>
              <a:t>​</a:t>
            </a:r>
          </a:p>
          <a:p>
            <a:r>
              <a:rPr lang="fr-FR" dirty="0"/>
              <a:t>Vérifier la valeur du champ </a:t>
            </a:r>
            <a:r>
              <a:rPr lang="fr-FR" b="1" dirty="0"/>
              <a:t>code client</a:t>
            </a:r>
            <a:r>
              <a:rPr lang="en-US" dirty="0"/>
              <a:t>​ </a:t>
            </a:r>
            <a:r>
              <a:rPr lang="en-US" dirty="0" err="1"/>
              <a:t>respecte</a:t>
            </a:r>
            <a:r>
              <a:rPr lang="en-US" dirty="0"/>
              <a:t> bien le format </a:t>
            </a:r>
            <a:r>
              <a:rPr lang="en-US" dirty="0" err="1"/>
              <a:t>prédéfini</a:t>
            </a:r>
            <a:endParaRPr lang="en-US" dirty="0"/>
          </a:p>
          <a:p>
            <a:r>
              <a:rPr lang="fr-FR" dirty="0"/>
              <a:t>Stocker cette valeur dans une variable </a:t>
            </a:r>
            <a:r>
              <a:rPr lang="fr-FR" dirty="0" err="1"/>
              <a:t>code_client</a:t>
            </a:r>
            <a:r>
              <a:rPr lang="fr-FR" dirty="0"/>
              <a:t>​</a:t>
            </a:r>
          </a:p>
          <a:p>
            <a:r>
              <a:rPr lang="fr-FR" dirty="0"/>
              <a:t>Sélectionner </a:t>
            </a:r>
            <a:r>
              <a:rPr lang="fr-FR" b="1" dirty="0"/>
              <a:t>Fournisseur</a:t>
            </a:r>
            <a:r>
              <a:rPr lang="fr-FR" dirty="0"/>
              <a:t>=Non</a:t>
            </a:r>
            <a:r>
              <a:rPr lang="en-US" dirty="0"/>
              <a:t>​</a:t>
            </a:r>
          </a:p>
          <a:p>
            <a:r>
              <a:rPr lang="fr-FR" dirty="0"/>
              <a:t>Cliquer sur </a:t>
            </a:r>
            <a:r>
              <a:rPr lang="fr-FR" b="1" dirty="0"/>
              <a:t>créer le tiers</a:t>
            </a:r>
            <a:r>
              <a:rPr lang="en-US" b="1" dirty="0"/>
              <a:t>​</a:t>
            </a:r>
          </a:p>
          <a:p>
            <a:r>
              <a:rPr lang="fr-FR" dirty="0"/>
              <a:t>Cliquer sur Liste Clients</a:t>
            </a:r>
            <a:r>
              <a:rPr lang="en-US" dirty="0"/>
              <a:t>​</a:t>
            </a:r>
          </a:p>
          <a:p>
            <a:r>
              <a:rPr lang="fr-FR" dirty="0"/>
              <a:t>Rechercher en utilisant le </a:t>
            </a:r>
            <a:r>
              <a:rPr lang="fr-FR" dirty="0" err="1"/>
              <a:t>code_client</a:t>
            </a:r>
            <a:r>
              <a:rPr lang="fr-FR" dirty="0"/>
              <a:t> précédent</a:t>
            </a:r>
            <a:r>
              <a:rPr lang="en-US" dirty="0"/>
              <a:t>​</a:t>
            </a:r>
          </a:p>
          <a:p>
            <a:r>
              <a:rPr lang="fr-FR" dirty="0"/>
              <a:t>Vérifier que la recherche a ramené le résultat</a:t>
            </a:r>
            <a:endParaRPr lang="en-US"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60</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1.3 Gestion des objets</a:t>
            </a:r>
          </a:p>
        </p:txBody>
      </p:sp>
    </p:spTree>
    <p:extLst>
      <p:ext uri="{BB962C8B-B14F-4D97-AF65-F5344CB8AC3E}">
        <p14:creationId xmlns:p14="http://schemas.microsoft.com/office/powerpoint/2010/main" val="19337034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61</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Cette approche isole les données (entrées de test) à l'aide d'un tableur et utilise un script plus générique qui peut les lire et effectuer le même test avec des données différentes.</a:t>
            </a:r>
          </a:p>
          <a:p>
            <a:r>
              <a:rPr lang="fr-FR" altLang="fr-FR" sz="1800" dirty="0"/>
              <a:t>Même les testeurs non familiarisés avec le langage de scripts peuvent entrer des données de tests pour ces scripts prédéfinis.</a:t>
            </a:r>
            <a:endParaRPr lang="fr-FR" altLang="fr-FR" sz="1800" b="1" dirty="0">
              <a:solidFill>
                <a:srgbClr val="F99400"/>
              </a:solidFill>
            </a:endParaRP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8E09170C-5786-455A-B7D2-5CA80569019A}"/>
              </a:ext>
            </a:extLst>
          </p:cNvPr>
          <p:cNvPicPr>
            <a:picLocks noChangeAspect="1"/>
          </p:cNvPicPr>
          <p:nvPr/>
        </p:nvPicPr>
        <p:blipFill>
          <a:blip r:embed="rId3"/>
          <a:stretch>
            <a:fillRect/>
          </a:stretch>
        </p:blipFill>
        <p:spPr>
          <a:xfrm>
            <a:off x="2627784" y="4242216"/>
            <a:ext cx="2619375" cy="1743075"/>
          </a:xfrm>
          <a:prstGeom prst="rect">
            <a:avLst/>
          </a:prstGeom>
        </p:spPr>
      </p:pic>
    </p:spTree>
    <p:extLst>
      <p:ext uri="{BB962C8B-B14F-4D97-AF65-F5344CB8AC3E}">
        <p14:creationId xmlns:p14="http://schemas.microsoft.com/office/powerpoint/2010/main" val="35095951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62</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Ajout du csv</a:t>
            </a: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500F79E9-C658-40E5-8017-BF198C782B92}"/>
              </a:ext>
            </a:extLst>
          </p:cNvPr>
          <p:cNvPicPr>
            <a:picLocks noChangeAspect="1"/>
          </p:cNvPicPr>
          <p:nvPr/>
        </p:nvPicPr>
        <p:blipFill>
          <a:blip r:embed="rId3"/>
          <a:stretch>
            <a:fillRect/>
          </a:stretch>
        </p:blipFill>
        <p:spPr>
          <a:xfrm>
            <a:off x="2771800" y="4293096"/>
            <a:ext cx="4581525" cy="1676400"/>
          </a:xfrm>
          <a:prstGeom prst="rect">
            <a:avLst/>
          </a:prstGeom>
        </p:spPr>
      </p:pic>
      <p:pic>
        <p:nvPicPr>
          <p:cNvPr id="9" name="Image 8">
            <a:extLst>
              <a:ext uri="{FF2B5EF4-FFF2-40B4-BE49-F238E27FC236}">
                <a16:creationId xmlns:a16="http://schemas.microsoft.com/office/drawing/2014/main" id="{3444D722-9C16-4753-AC99-48ED8F6095D5}"/>
              </a:ext>
            </a:extLst>
          </p:cNvPr>
          <p:cNvPicPr>
            <a:picLocks noChangeAspect="1"/>
          </p:cNvPicPr>
          <p:nvPr/>
        </p:nvPicPr>
        <p:blipFill>
          <a:blip r:embed="rId4"/>
          <a:stretch>
            <a:fillRect/>
          </a:stretch>
        </p:blipFill>
        <p:spPr>
          <a:xfrm>
            <a:off x="1318234" y="2607725"/>
            <a:ext cx="2146124" cy="1572666"/>
          </a:xfrm>
          <a:prstGeom prst="rect">
            <a:avLst/>
          </a:prstGeom>
        </p:spPr>
      </p:pic>
    </p:spTree>
    <p:extLst>
      <p:ext uri="{BB962C8B-B14F-4D97-AF65-F5344CB8AC3E}">
        <p14:creationId xmlns:p14="http://schemas.microsoft.com/office/powerpoint/2010/main" val="26983978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63</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Chargement des données</a:t>
            </a:r>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1FF6A03F-6B46-4E87-90FE-3FA000E617A7}"/>
              </a:ext>
            </a:extLst>
          </p:cNvPr>
          <p:cNvPicPr>
            <a:picLocks noChangeAspect="1"/>
          </p:cNvPicPr>
          <p:nvPr/>
        </p:nvPicPr>
        <p:blipFill>
          <a:blip r:embed="rId3"/>
          <a:stretch>
            <a:fillRect/>
          </a:stretch>
        </p:blipFill>
        <p:spPr>
          <a:xfrm>
            <a:off x="256222" y="2636912"/>
            <a:ext cx="6457611" cy="2409825"/>
          </a:xfrm>
          <a:prstGeom prst="rect">
            <a:avLst/>
          </a:prstGeom>
        </p:spPr>
      </p:pic>
      <p:cxnSp>
        <p:nvCxnSpPr>
          <p:cNvPr id="11" name="Connecteur droit avec flèche 10">
            <a:extLst>
              <a:ext uri="{FF2B5EF4-FFF2-40B4-BE49-F238E27FC236}">
                <a16:creationId xmlns:a16="http://schemas.microsoft.com/office/drawing/2014/main" id="{5FBB03F3-E396-45DE-97EC-B2D2211376AE}"/>
              </a:ext>
            </a:extLst>
          </p:cNvPr>
          <p:cNvCxnSpPr/>
          <p:nvPr/>
        </p:nvCxnSpPr>
        <p:spPr>
          <a:xfrm>
            <a:off x="2897409" y="3146839"/>
            <a:ext cx="4536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92BD8FF7-4D81-4F02-B1EA-D5DAED5E6F98}"/>
              </a:ext>
            </a:extLst>
          </p:cNvPr>
          <p:cNvSpPr txBox="1"/>
          <p:nvPr/>
        </p:nvSpPr>
        <p:spPr>
          <a:xfrm>
            <a:off x="7433913" y="2962173"/>
            <a:ext cx="1851020" cy="307777"/>
          </a:xfrm>
          <a:prstGeom prst="rect">
            <a:avLst/>
          </a:prstGeom>
          <a:noFill/>
        </p:spPr>
        <p:txBody>
          <a:bodyPr wrap="none" rtlCol="0">
            <a:spAutoFit/>
          </a:bodyPr>
          <a:lstStyle/>
          <a:p>
            <a:r>
              <a:rPr lang="fr-FR" sz="1400" dirty="0"/>
              <a:t>Chargement du  fichier</a:t>
            </a:r>
          </a:p>
        </p:txBody>
      </p:sp>
      <p:cxnSp>
        <p:nvCxnSpPr>
          <p:cNvPr id="13" name="Connecteur droit avec flèche 12">
            <a:extLst>
              <a:ext uri="{FF2B5EF4-FFF2-40B4-BE49-F238E27FC236}">
                <a16:creationId xmlns:a16="http://schemas.microsoft.com/office/drawing/2014/main" id="{25BE2083-31CC-472C-B24A-00536460EA1D}"/>
              </a:ext>
            </a:extLst>
          </p:cNvPr>
          <p:cNvCxnSpPr>
            <a:cxnSpLocks/>
          </p:cNvCxnSpPr>
          <p:nvPr/>
        </p:nvCxnSpPr>
        <p:spPr>
          <a:xfrm>
            <a:off x="5921745" y="4010935"/>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A14C004-2992-4C38-B232-FA87FA66CEC5}"/>
              </a:ext>
            </a:extLst>
          </p:cNvPr>
          <p:cNvCxnSpPr>
            <a:cxnSpLocks/>
          </p:cNvCxnSpPr>
          <p:nvPr/>
        </p:nvCxnSpPr>
        <p:spPr>
          <a:xfrm>
            <a:off x="5921745" y="3722903"/>
            <a:ext cx="1008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E65B1E53-6BDB-489C-9BD8-A061CC0FB6F2}"/>
              </a:ext>
            </a:extLst>
          </p:cNvPr>
          <p:cNvSpPr txBox="1"/>
          <p:nvPr/>
        </p:nvSpPr>
        <p:spPr>
          <a:xfrm>
            <a:off x="7180158" y="3641470"/>
            <a:ext cx="1788843" cy="738664"/>
          </a:xfrm>
          <a:prstGeom prst="rect">
            <a:avLst/>
          </a:prstGeom>
          <a:noFill/>
        </p:spPr>
        <p:txBody>
          <a:bodyPr wrap="square" rtlCol="0">
            <a:spAutoFit/>
          </a:bodyPr>
          <a:lstStyle/>
          <a:p>
            <a:r>
              <a:rPr lang="fr-FR" sz="1400" dirty="0"/>
              <a:t>Utilisation des variables=colonne du fichier csv</a:t>
            </a:r>
          </a:p>
        </p:txBody>
      </p:sp>
      <p:pic>
        <p:nvPicPr>
          <p:cNvPr id="16" name="Image 15">
            <a:extLst>
              <a:ext uri="{FF2B5EF4-FFF2-40B4-BE49-F238E27FC236}">
                <a16:creationId xmlns:a16="http://schemas.microsoft.com/office/drawing/2014/main" id="{034401D1-7FA2-4042-B832-9FCD7816FD88}"/>
              </a:ext>
            </a:extLst>
          </p:cNvPr>
          <p:cNvPicPr>
            <a:picLocks noChangeAspect="1"/>
          </p:cNvPicPr>
          <p:nvPr/>
        </p:nvPicPr>
        <p:blipFill rotWithShape="1">
          <a:blip r:embed="rId4"/>
          <a:srcRect t="50664" b="10391"/>
          <a:stretch/>
        </p:blipFill>
        <p:spPr>
          <a:xfrm>
            <a:off x="6848856" y="4343728"/>
            <a:ext cx="2146124" cy="612469"/>
          </a:xfrm>
          <a:prstGeom prst="rect">
            <a:avLst/>
          </a:prstGeom>
        </p:spPr>
      </p:pic>
      <p:cxnSp>
        <p:nvCxnSpPr>
          <p:cNvPr id="17" name="Connecteur droit avec flèche 16">
            <a:extLst>
              <a:ext uri="{FF2B5EF4-FFF2-40B4-BE49-F238E27FC236}">
                <a16:creationId xmlns:a16="http://schemas.microsoft.com/office/drawing/2014/main" id="{711FE9EB-8CEA-4B9D-9EDA-3586CAF13BC2}"/>
              </a:ext>
            </a:extLst>
          </p:cNvPr>
          <p:cNvCxnSpPr>
            <a:cxnSpLocks/>
          </p:cNvCxnSpPr>
          <p:nvPr/>
        </p:nvCxnSpPr>
        <p:spPr>
          <a:xfrm>
            <a:off x="2609377" y="4852156"/>
            <a:ext cx="4508604" cy="1023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9ABA5EA0-38A2-4CB3-9A78-C1D2D58CCF4A}"/>
              </a:ext>
            </a:extLst>
          </p:cNvPr>
          <p:cNvSpPr txBox="1"/>
          <p:nvPr/>
        </p:nvSpPr>
        <p:spPr>
          <a:xfrm>
            <a:off x="7117981" y="5690628"/>
            <a:ext cx="1851020" cy="307777"/>
          </a:xfrm>
          <a:prstGeom prst="rect">
            <a:avLst/>
          </a:prstGeom>
          <a:noFill/>
        </p:spPr>
        <p:txBody>
          <a:bodyPr wrap="square" rtlCol="0">
            <a:spAutoFit/>
          </a:bodyPr>
          <a:lstStyle/>
          <a:p>
            <a:r>
              <a:rPr lang="fr-FR" sz="1400" dirty="0"/>
              <a:t>Libération du fichier</a:t>
            </a:r>
          </a:p>
        </p:txBody>
      </p:sp>
    </p:spTree>
    <p:extLst>
      <p:ext uri="{BB962C8B-B14F-4D97-AF65-F5344CB8AC3E}">
        <p14:creationId xmlns:p14="http://schemas.microsoft.com/office/powerpoint/2010/main" val="6665241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64</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Pilotage par les données</a:t>
            </a:r>
          </a:p>
          <a:p>
            <a:r>
              <a:rPr lang="fr-FR" altLang="fr-FR" sz="1800" dirty="0"/>
              <a:t>Ajout </a:t>
            </a:r>
            <a:r>
              <a:rPr lang="fr-FR" altLang="fr-FR" sz="1800" dirty="0" err="1"/>
              <a:t>json</a:t>
            </a:r>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9" name="Image 18">
            <a:extLst>
              <a:ext uri="{FF2B5EF4-FFF2-40B4-BE49-F238E27FC236}">
                <a16:creationId xmlns:a16="http://schemas.microsoft.com/office/drawing/2014/main" id="{FF236C17-B6A6-4148-A8E6-106008877F52}"/>
              </a:ext>
            </a:extLst>
          </p:cNvPr>
          <p:cNvPicPr>
            <a:picLocks noChangeAspect="1"/>
          </p:cNvPicPr>
          <p:nvPr/>
        </p:nvPicPr>
        <p:blipFill>
          <a:blip r:embed="rId3"/>
          <a:stretch>
            <a:fillRect/>
          </a:stretch>
        </p:blipFill>
        <p:spPr>
          <a:xfrm>
            <a:off x="668311" y="2316280"/>
            <a:ext cx="7010400" cy="1209675"/>
          </a:xfrm>
          <a:prstGeom prst="rect">
            <a:avLst/>
          </a:prstGeom>
        </p:spPr>
      </p:pic>
      <p:pic>
        <p:nvPicPr>
          <p:cNvPr id="20" name="Image 19">
            <a:extLst>
              <a:ext uri="{FF2B5EF4-FFF2-40B4-BE49-F238E27FC236}">
                <a16:creationId xmlns:a16="http://schemas.microsoft.com/office/drawing/2014/main" id="{A23791D7-CB1A-451D-84A2-F4D7432BE6F6}"/>
              </a:ext>
            </a:extLst>
          </p:cNvPr>
          <p:cNvPicPr>
            <a:picLocks noChangeAspect="1"/>
          </p:cNvPicPr>
          <p:nvPr/>
        </p:nvPicPr>
        <p:blipFill rotWithShape="1">
          <a:blip r:embed="rId4"/>
          <a:srcRect b="15913"/>
          <a:stretch/>
        </p:blipFill>
        <p:spPr>
          <a:xfrm>
            <a:off x="2051720" y="4197722"/>
            <a:ext cx="5562234" cy="1563268"/>
          </a:xfrm>
          <a:prstGeom prst="rect">
            <a:avLst/>
          </a:prstGeom>
        </p:spPr>
      </p:pic>
    </p:spTree>
    <p:extLst>
      <p:ext uri="{BB962C8B-B14F-4D97-AF65-F5344CB8AC3E}">
        <p14:creationId xmlns:p14="http://schemas.microsoft.com/office/powerpoint/2010/main" val="39361567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65</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Utilisation des expressions régulières</a:t>
            </a:r>
          </a:p>
          <a:p>
            <a:r>
              <a:rPr lang="fr-FR" altLang="fr-FR" sz="1800" dirty="0" err="1"/>
              <a:t>regexp</a:t>
            </a:r>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9" name="Image 8">
            <a:extLst>
              <a:ext uri="{FF2B5EF4-FFF2-40B4-BE49-F238E27FC236}">
                <a16:creationId xmlns:a16="http://schemas.microsoft.com/office/drawing/2014/main" id="{EAA26E61-A112-458B-864B-BB5A3CCF1D2D}"/>
              </a:ext>
            </a:extLst>
          </p:cNvPr>
          <p:cNvPicPr>
            <a:picLocks noChangeAspect="1"/>
          </p:cNvPicPr>
          <p:nvPr/>
        </p:nvPicPr>
        <p:blipFill>
          <a:blip r:embed="rId3"/>
          <a:stretch>
            <a:fillRect/>
          </a:stretch>
        </p:blipFill>
        <p:spPr>
          <a:xfrm>
            <a:off x="1043608" y="1960685"/>
            <a:ext cx="4895850" cy="1266825"/>
          </a:xfrm>
          <a:prstGeom prst="rect">
            <a:avLst/>
          </a:prstGeom>
        </p:spPr>
      </p:pic>
      <p:sp>
        <p:nvSpPr>
          <p:cNvPr id="10" name="Rectangle : coins arrondis 9">
            <a:extLst>
              <a:ext uri="{FF2B5EF4-FFF2-40B4-BE49-F238E27FC236}">
                <a16:creationId xmlns:a16="http://schemas.microsoft.com/office/drawing/2014/main" id="{7F6ABA59-667E-4ABA-9F8D-A21A1538E34B}"/>
              </a:ext>
            </a:extLst>
          </p:cNvPr>
          <p:cNvSpPr/>
          <p:nvPr/>
        </p:nvSpPr>
        <p:spPr>
          <a:xfrm>
            <a:off x="3635896" y="2795462"/>
            <a:ext cx="1584176" cy="288032"/>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6EE5F7B-6C33-4CFE-B3A1-75AFC13E57FA}"/>
              </a:ext>
            </a:extLst>
          </p:cNvPr>
          <p:cNvSpPr/>
          <p:nvPr/>
        </p:nvSpPr>
        <p:spPr>
          <a:xfrm>
            <a:off x="827584" y="3536374"/>
            <a:ext cx="6120680" cy="2708434"/>
          </a:xfrm>
          <a:prstGeom prst="rect">
            <a:avLst/>
          </a:prstGeom>
        </p:spPr>
        <p:txBody>
          <a:bodyPr wrap="square">
            <a:spAutoFit/>
          </a:bodyPr>
          <a:lstStyle/>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commence par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se termine par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remplace tout caractère, le « joker ».</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0 ou plusieurs caractères précédents</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1 ou plusieurs caractères précédents</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avec 0 ou 1 caractère précédent.</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à un caractère dans une liste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correspond à un caractère dans une série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[^abc] » = ne correspond à aucun caractère de la série</a:t>
            </a:r>
          </a:p>
          <a:p>
            <a:pPr marL="342900" lvl="0" indent="-342900" eaLnBrk="0" fontAlgn="base" hangingPunct="0">
              <a:spcBef>
                <a:spcPts val="800"/>
              </a:spcBef>
              <a:spcAft>
                <a:spcPct val="0"/>
              </a:spcAft>
              <a:buSzPct val="100000"/>
              <a:buFont typeface="Arial" panose="020B0604020202020204" pitchFamily="34" charset="0"/>
              <a:buChar char="•"/>
            </a:pPr>
            <a:r>
              <a:rPr lang="fr-FR" sz="1100" dirty="0">
                <a:solidFill>
                  <a:prstClr val="black"/>
                </a:solidFill>
                <a:latin typeface="Arial" pitchFamily="34"/>
              </a:rPr>
              <a:t>« {} » = répète le précédent caractère</a:t>
            </a:r>
          </a:p>
        </p:txBody>
      </p:sp>
    </p:spTree>
    <p:extLst>
      <p:ext uri="{BB962C8B-B14F-4D97-AF65-F5344CB8AC3E}">
        <p14:creationId xmlns:p14="http://schemas.microsoft.com/office/powerpoint/2010/main" val="12252208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139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Utilisation de fonctions </a:t>
            </a:r>
            <a:r>
              <a:rPr lang="fr-FR" altLang="fr-FR" sz="2000" b="1" dirty="0">
                <a:latin typeface="Arial" panose="020B0604020202020204" pitchFamily="34" charset="0"/>
                <a:cs typeface="Arial" panose="020B0604020202020204" pitchFamily="34" charset="0"/>
              </a:rPr>
              <a:t>Javascript</a:t>
            </a:r>
            <a:r>
              <a:rPr lang="fr-FR" altLang="fr-FR" sz="2000" dirty="0">
                <a:latin typeface="Arial" panose="020B0604020202020204" pitchFamily="34" charset="0"/>
                <a:cs typeface="Arial" panose="020B0604020202020204" pitchFamily="34" charset="0"/>
              </a:rPr>
              <a:t> pour traiter les variables</a:t>
            </a:r>
          </a:p>
          <a:p>
            <a:pPr marL="0" indent="0">
              <a:buNone/>
            </a:pPr>
            <a:r>
              <a:rPr lang="fr-FR" altLang="fr-FR" sz="2000" dirty="0" err="1">
                <a:latin typeface="Arial" panose="020B0604020202020204" pitchFamily="34" charset="0"/>
                <a:cs typeface="Arial" panose="020B0604020202020204" pitchFamily="34" charset="0"/>
              </a:rPr>
              <a:t>StoreEval</a:t>
            </a:r>
            <a:r>
              <a:rPr lang="fr-FR" altLang="fr-FR" sz="2000" dirty="0">
                <a:latin typeface="Arial" panose="020B0604020202020204" pitchFamily="34" charset="0"/>
                <a:cs typeface="Arial" panose="020B0604020202020204" pitchFamily="34" charset="0"/>
              </a:rPr>
              <a:t>: exécution de commandes javascript et stockage dans une variable</a:t>
            </a:r>
          </a:p>
          <a:p>
            <a:pPr marL="0" indent="0">
              <a:buNone/>
            </a:pPr>
            <a:r>
              <a:rPr lang="fr-FR" altLang="fr-FR" sz="2000" dirty="0" err="1">
                <a:latin typeface="Arial" panose="020B0604020202020204" pitchFamily="34" charset="0"/>
                <a:cs typeface="Arial" panose="020B0604020202020204" pitchFamily="34" charset="0"/>
              </a:rPr>
              <a:t>RunScript</a:t>
            </a:r>
            <a:r>
              <a:rPr lang="fr-FR" altLang="fr-FR" sz="2000" dirty="0">
                <a:latin typeface="Arial" panose="020B0604020202020204" pitchFamily="34" charset="0"/>
                <a:cs typeface="Arial" panose="020B0604020202020204" pitchFamily="34" charset="0"/>
              </a:rPr>
              <a:t>: exécution de commandes javascript</a:t>
            </a:r>
          </a:p>
          <a:p>
            <a:pPr marL="0" indent="0">
              <a:buNone/>
            </a:pPr>
            <a:endParaRPr lang="fr-FR" altLang="fr-FR" sz="2000" dirty="0">
              <a:latin typeface="Arial" panose="020B0604020202020204" pitchFamily="34" charset="0"/>
              <a:cs typeface="Arial" panose="020B0604020202020204" pitchFamily="34" charset="0"/>
            </a:endParaRPr>
          </a:p>
          <a:p>
            <a:endParaRPr lang="fr-FR" altLang="fr-FR" sz="14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66</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pic>
        <p:nvPicPr>
          <p:cNvPr id="7" name="Image 6">
            <a:extLst>
              <a:ext uri="{FF2B5EF4-FFF2-40B4-BE49-F238E27FC236}">
                <a16:creationId xmlns:a16="http://schemas.microsoft.com/office/drawing/2014/main" id="{17E04006-9FDB-4949-9E32-4DCA73645CC1}"/>
              </a:ext>
            </a:extLst>
          </p:cNvPr>
          <p:cNvPicPr>
            <a:picLocks noChangeAspect="1"/>
          </p:cNvPicPr>
          <p:nvPr/>
        </p:nvPicPr>
        <p:blipFill rotWithShape="1">
          <a:blip r:embed="rId3"/>
          <a:srcRect r="3676"/>
          <a:stretch/>
        </p:blipFill>
        <p:spPr>
          <a:xfrm>
            <a:off x="114578" y="3560351"/>
            <a:ext cx="8807896" cy="1971372"/>
          </a:xfrm>
          <a:prstGeom prst="rect">
            <a:avLst/>
          </a:prstGeom>
        </p:spPr>
      </p:pic>
    </p:spTree>
    <p:extLst>
      <p:ext uri="{BB962C8B-B14F-4D97-AF65-F5344CB8AC3E}">
        <p14:creationId xmlns:p14="http://schemas.microsoft.com/office/powerpoint/2010/main" val="22408209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67</a:t>
            </a:fld>
            <a:endParaRPr lang="fr-FR" altLang="fr-FR" sz="1200">
              <a:solidFill>
                <a:srgbClr val="000000"/>
              </a:solidFill>
              <a:latin typeface="Calibri" panose="020F0502020204030204" pitchFamily="34" charset="0"/>
            </a:endParaRPr>
          </a:p>
        </p:txBody>
      </p:sp>
      <p:sp>
        <p:nvSpPr>
          <p:cNvPr id="8" name="Titre 1">
            <a:extLst>
              <a:ext uri="{FF2B5EF4-FFF2-40B4-BE49-F238E27FC236}">
                <a16:creationId xmlns:a16="http://schemas.microsoft.com/office/drawing/2014/main" id="{E84AEFF8-844B-4FE8-BF68-E29EBB865B33}"/>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
        <p:nvSpPr>
          <p:cNvPr id="7" name="Espace réservé du contenu 2">
            <a:extLst>
              <a:ext uri="{FF2B5EF4-FFF2-40B4-BE49-F238E27FC236}">
                <a16:creationId xmlns:a16="http://schemas.microsoft.com/office/drawing/2014/main" id="{8918FF58-464B-4727-847A-48E29CD7E38B}"/>
              </a:ext>
            </a:extLst>
          </p:cNvPr>
          <p:cNvSpPr txBox="1">
            <a:spLocks/>
          </p:cNvSpPr>
          <p:nvPr/>
        </p:nvSpPr>
        <p:spPr bwMode="auto">
          <a:xfrm>
            <a:off x="228600" y="1124744"/>
            <a:ext cx="8686800"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buFont typeface="Arial" panose="020B0604020202020204" pitchFamily="34" charset="0"/>
              <a:buNone/>
            </a:pPr>
            <a:r>
              <a:rPr lang="fr-FR" altLang="fr-FR" sz="2000" dirty="0">
                <a:latin typeface="Arial" panose="020B0604020202020204" pitchFamily="34" charset="0"/>
                <a:cs typeface="Arial" panose="020B0604020202020204" pitchFamily="34" charset="0"/>
              </a:rPr>
              <a:t>Ajouter une extension Javascript</a:t>
            </a:r>
          </a:p>
          <a:p>
            <a:pPr marL="0" lvl="0" indent="0">
              <a:buNone/>
            </a:pPr>
            <a:r>
              <a:rPr lang="fr-FR" b="1" dirty="0">
                <a:solidFill>
                  <a:prstClr val="black"/>
                </a:solidFill>
              </a:rPr>
              <a:t>Ajout de nouvelle commande </a:t>
            </a:r>
            <a:r>
              <a:rPr lang="fr-FR" b="1" dirty="0" err="1">
                <a:solidFill>
                  <a:prstClr val="black"/>
                </a:solidFill>
              </a:rPr>
              <a:t>selenese</a:t>
            </a:r>
            <a:r>
              <a:rPr lang="fr-FR" dirty="0">
                <a:solidFill>
                  <a:prstClr val="black"/>
                </a:solidFill>
              </a:rPr>
              <a:t>​</a:t>
            </a:r>
            <a:endParaRPr lang="fr-FR" sz="2000" dirty="0">
              <a:solidFill>
                <a:prstClr val="black"/>
              </a:solidFill>
            </a:endParaRPr>
          </a:p>
          <a:p>
            <a:pPr lvl="0"/>
            <a:r>
              <a:rPr lang="fr-FR" dirty="0">
                <a:solidFill>
                  <a:prstClr val="black"/>
                </a:solidFill>
              </a:rPr>
              <a:t>Il est possible de coder des nouvelles commandes en javascript</a:t>
            </a:r>
            <a:r>
              <a:rPr lang="en-US" dirty="0">
                <a:solidFill>
                  <a:prstClr val="black"/>
                </a:solidFill>
              </a:rPr>
              <a:t>​</a:t>
            </a:r>
          </a:p>
          <a:p>
            <a:pPr lvl="0"/>
            <a:r>
              <a:rPr lang="fr-FR" dirty="0">
                <a:solidFill>
                  <a:prstClr val="black"/>
                </a:solidFill>
              </a:rPr>
              <a:t>Création du fichier </a:t>
            </a:r>
            <a:r>
              <a:rPr lang="fr-FR" dirty="0" err="1">
                <a:solidFill>
                  <a:prstClr val="black"/>
                </a:solidFill>
              </a:rPr>
              <a:t>js</a:t>
            </a:r>
            <a:r>
              <a:rPr lang="fr-FR" dirty="0">
                <a:solidFill>
                  <a:prstClr val="black"/>
                </a:solidFill>
              </a:rPr>
              <a:t>: user-extensions.js</a:t>
            </a:r>
            <a:endParaRPr lang="en-US" dirty="0">
              <a:solidFill>
                <a:prstClr val="black"/>
              </a:solidFill>
            </a:endParaRPr>
          </a:p>
          <a:p>
            <a:endParaRPr lang="fr-FR" altLang="fr-FR" sz="1800" dirty="0"/>
          </a:p>
          <a:p>
            <a:pPr lvl="1"/>
            <a:endParaRPr lang="fr-FR" altLang="fr-FR"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Font typeface="Arial" panose="020B0604020202020204" pitchFamily="34" charset="0"/>
              <a:buNone/>
            </a:pPr>
            <a:endParaRPr lang="fr-FR" altLang="fr-FR" dirty="0">
              <a:latin typeface="Arial" panose="020B0604020202020204" pitchFamily="34" charset="0"/>
              <a:cs typeface="Arial" panose="020B0604020202020204" pitchFamily="34" charset="0"/>
            </a:endParaRPr>
          </a:p>
        </p:txBody>
      </p:sp>
      <p:pic>
        <p:nvPicPr>
          <p:cNvPr id="11" name="Picture 3">
            <a:extLst>
              <a:ext uri="{FF2B5EF4-FFF2-40B4-BE49-F238E27FC236}">
                <a16:creationId xmlns:a16="http://schemas.microsoft.com/office/drawing/2014/main" id="{C43AE1DE-04CE-4B27-8625-728DA26A65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3314700"/>
            <a:ext cx="3209925"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2F72A2D6-2997-4808-B8EC-2D5F45F6BF39}"/>
              </a:ext>
            </a:extLst>
          </p:cNvPr>
          <p:cNvPicPr>
            <a:picLocks noChangeAspect="1"/>
          </p:cNvPicPr>
          <p:nvPr/>
        </p:nvPicPr>
        <p:blipFill>
          <a:blip r:embed="rId4"/>
          <a:stretch>
            <a:fillRect/>
          </a:stretch>
        </p:blipFill>
        <p:spPr>
          <a:xfrm>
            <a:off x="1475656" y="2718564"/>
            <a:ext cx="3388729" cy="1960031"/>
          </a:xfrm>
          <a:prstGeom prst="rect">
            <a:avLst/>
          </a:prstGeom>
        </p:spPr>
      </p:pic>
      <p:pic>
        <p:nvPicPr>
          <p:cNvPr id="13" name="Picture 5">
            <a:extLst>
              <a:ext uri="{FF2B5EF4-FFF2-40B4-BE49-F238E27FC236}">
                <a16:creationId xmlns:a16="http://schemas.microsoft.com/office/drawing/2014/main" id="{C9865F0B-969A-444E-B6AE-711DB278A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352" y="5157427"/>
            <a:ext cx="46863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96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IDE-E1: Pilotage par un fichier csv</a:t>
            </a:r>
          </a:p>
          <a:p>
            <a:r>
              <a:rPr lang="fr-FR" altLang="fr-FR" dirty="0">
                <a:latin typeface="Arial" panose="020B0604020202020204" pitchFamily="34" charset="0"/>
                <a:cs typeface="Arial" panose="020B0604020202020204" pitchFamily="34" charset="0"/>
              </a:rPr>
              <a:t>Créer le scénario suivant:</a:t>
            </a:r>
          </a:p>
          <a:p>
            <a:pPr lvl="1"/>
            <a:r>
              <a:rPr lang="fr-FR" altLang="fr-FR" sz="1400" dirty="0">
                <a:latin typeface="Arial" panose="020B0604020202020204" pitchFamily="34" charset="0"/>
                <a:cs typeface="Arial" panose="020B0604020202020204" pitchFamily="34" charset="0"/>
              </a:rPr>
              <a:t>Lancer l’application à l’adresse: http://orangehrm.selenium-formation.org</a:t>
            </a:r>
          </a:p>
          <a:p>
            <a:pPr lvl="1"/>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Nom d’utilisateur</a:t>
            </a:r>
            <a:r>
              <a:rPr lang="fr-FR" altLang="fr-FR" sz="1400" dirty="0">
                <a:latin typeface="Arial" panose="020B0604020202020204" pitchFamily="34" charset="0"/>
                <a:cs typeface="Arial" panose="020B0604020202020204" pitchFamily="34" charset="0"/>
              </a:rPr>
              <a:t>=</a:t>
            </a:r>
            <a:r>
              <a:rPr lang="fr-FR" altLang="fr-FR" sz="1400" dirty="0" err="1">
                <a:latin typeface="Arial" panose="020B0604020202020204" pitchFamily="34" charset="0"/>
                <a:cs typeface="Arial" panose="020B0604020202020204" pitchFamily="34" charset="0"/>
              </a:rPr>
              <a:t>jsmith</a:t>
            </a:r>
            <a:endParaRPr lang="fr-FR" altLang="fr-FR" sz="1400" dirty="0">
              <a:latin typeface="Arial" panose="020B0604020202020204" pitchFamily="34" charset="0"/>
              <a:cs typeface="Arial" panose="020B0604020202020204" pitchFamily="34" charset="0"/>
            </a:endParaRPr>
          </a:p>
          <a:p>
            <a:pPr lvl="1"/>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Mot de passe</a:t>
            </a:r>
            <a:r>
              <a:rPr lang="fr-FR" altLang="fr-FR" sz="1400" dirty="0">
                <a:latin typeface="Arial" panose="020B0604020202020204" pitchFamily="34" charset="0"/>
                <a:cs typeface="Arial" panose="020B0604020202020204" pitchFamily="34" charset="0"/>
              </a:rPr>
              <a:t>=Selenium&amp;2018</a:t>
            </a:r>
          </a:p>
          <a:p>
            <a:pPr lvl="1"/>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Connexion</a:t>
            </a:r>
          </a:p>
          <a:p>
            <a:pPr lvl="1"/>
            <a:r>
              <a:rPr lang="fr-FR" altLang="fr-FR" sz="1400" dirty="0">
                <a:latin typeface="Arial" panose="020B0604020202020204" pitchFamily="34" charset="0"/>
                <a:cs typeface="Arial" panose="020B0604020202020204" pitchFamily="34" charset="0"/>
              </a:rPr>
              <a:t>Vérifier que vous êtes sur le </a:t>
            </a:r>
            <a:r>
              <a:rPr lang="fr-FR" altLang="fr-FR" sz="1400" b="1" dirty="0">
                <a:latin typeface="Arial" panose="020B0604020202020204" pitchFamily="34" charset="0"/>
                <a:cs typeface="Arial" panose="020B0604020202020204" pitchFamily="34" charset="0"/>
              </a:rPr>
              <a:t>Tableau de bord</a:t>
            </a:r>
          </a:p>
          <a:p>
            <a:pPr lvl="1"/>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Recrutement</a:t>
            </a:r>
          </a:p>
          <a:p>
            <a:pPr lvl="1"/>
            <a:r>
              <a:rPr lang="fr-FR" altLang="fr-FR" sz="1400" dirty="0">
                <a:latin typeface="Arial" panose="020B0604020202020204" pitchFamily="34" charset="0"/>
                <a:cs typeface="Arial" panose="020B0604020202020204" pitchFamily="34" charset="0"/>
              </a:rPr>
              <a:t>Utiliser un fichier csv pour créer plusieurs candidats pour le poste </a:t>
            </a:r>
            <a:r>
              <a:rPr lang="fr-FR" altLang="fr-FR" sz="1400" dirty="0" err="1">
                <a:latin typeface="Arial" panose="020B0604020202020204" pitchFamily="34" charset="0"/>
                <a:cs typeface="Arial" panose="020B0604020202020204" pitchFamily="34" charset="0"/>
              </a:rPr>
              <a:t>Selenium</a:t>
            </a:r>
            <a:r>
              <a:rPr lang="fr-FR" altLang="fr-FR" sz="1400" dirty="0">
                <a:latin typeface="Arial" panose="020B0604020202020204" pitchFamily="34" charset="0"/>
                <a:cs typeface="Arial" panose="020B0604020202020204" pitchFamily="34" charset="0"/>
              </a:rPr>
              <a:t> Junior</a:t>
            </a:r>
          </a:p>
          <a:p>
            <a:pPr lvl="2"/>
            <a:r>
              <a:rPr lang="fr-FR" altLang="fr-FR" sz="1400" dirty="0">
                <a:latin typeface="Arial" panose="020B0604020202020204" pitchFamily="34" charset="0"/>
                <a:cs typeface="Arial" panose="020B0604020202020204" pitchFamily="34" charset="0"/>
              </a:rPr>
              <a:t>Cliquer sur le bouton </a:t>
            </a:r>
            <a:r>
              <a:rPr lang="fr-FR" altLang="fr-FR" sz="1400" b="1" dirty="0">
                <a:latin typeface="Arial" panose="020B0604020202020204" pitchFamily="34" charset="0"/>
                <a:cs typeface="Arial" panose="020B0604020202020204" pitchFamily="34" charset="0"/>
              </a:rPr>
              <a:t>Ajouter</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prénom</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Nom de famille</a:t>
            </a:r>
          </a:p>
          <a:p>
            <a:pPr lvl="2"/>
            <a:r>
              <a:rPr lang="fr-FR" altLang="fr-FR" sz="1400" dirty="0">
                <a:latin typeface="Arial" panose="020B0604020202020204" pitchFamily="34" charset="0"/>
                <a:cs typeface="Arial" panose="020B0604020202020204" pitchFamily="34" charset="0"/>
              </a:rPr>
              <a:t>Saisir </a:t>
            </a:r>
            <a:r>
              <a:rPr lang="fr-FR" altLang="fr-FR" sz="1400" b="1" dirty="0">
                <a:latin typeface="Arial" panose="020B0604020202020204" pitchFamily="34" charset="0"/>
                <a:cs typeface="Arial" panose="020B0604020202020204" pitchFamily="34" charset="0"/>
              </a:rPr>
              <a:t>Email</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Sauvegarder</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Retour</a:t>
            </a:r>
          </a:p>
          <a:p>
            <a:pPr lvl="2"/>
            <a:r>
              <a:rPr lang="fr-FR" altLang="fr-FR" sz="1400" dirty="0">
                <a:latin typeface="Arial" panose="020B0604020202020204" pitchFamily="34" charset="0"/>
                <a:cs typeface="Arial" panose="020B0604020202020204" pitchFamily="34" charset="0"/>
              </a:rPr>
              <a:t>Dans le formulaire de recherche : Saisir le nom du candidat</a:t>
            </a:r>
          </a:p>
          <a:p>
            <a:pPr lvl="2"/>
            <a:r>
              <a:rPr lang="fr-FR" altLang="fr-FR" sz="1400" dirty="0">
                <a:latin typeface="Arial" panose="020B0604020202020204" pitchFamily="34" charset="0"/>
                <a:cs typeface="Arial" panose="020B0604020202020204" pitchFamily="34" charset="0"/>
              </a:rPr>
              <a:t>Cliquer sur </a:t>
            </a:r>
            <a:r>
              <a:rPr lang="fr-FR" altLang="fr-FR" sz="1400" b="1" dirty="0">
                <a:latin typeface="Arial" panose="020B0604020202020204" pitchFamily="34" charset="0"/>
                <a:cs typeface="Arial" panose="020B0604020202020204" pitchFamily="34" charset="0"/>
              </a:rPr>
              <a:t>Rechercher</a:t>
            </a:r>
          </a:p>
          <a:p>
            <a:pPr lvl="2"/>
            <a:r>
              <a:rPr lang="fr-FR" altLang="fr-FR" sz="1400" dirty="0">
                <a:latin typeface="Arial" panose="020B0604020202020204" pitchFamily="34" charset="0"/>
                <a:cs typeface="Arial" panose="020B0604020202020204" pitchFamily="34" charset="0"/>
              </a:rPr>
              <a:t>Vérifier dans le tableau résultat que le statut est Candidature soumise</a:t>
            </a:r>
          </a:p>
          <a:p>
            <a:pPr lvl="1"/>
            <a:r>
              <a:rPr lang="fr-FR" altLang="fr-FR" sz="1400" dirty="0">
                <a:latin typeface="Arial" panose="020B0604020202020204" pitchFamily="34" charset="0"/>
                <a:cs typeface="Arial" panose="020B0604020202020204" pitchFamily="34" charset="0"/>
              </a:rPr>
              <a:t>Cliquer sur Déconnexion</a:t>
            </a: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68</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18815589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Exercice IDE-E2: Utiliser une expression régulière</a:t>
            </a:r>
          </a:p>
          <a:p>
            <a:r>
              <a:rPr lang="fr-FR" dirty="0"/>
              <a:t>Créer le scénario suivant:</a:t>
            </a:r>
            <a:r>
              <a:rPr lang="en-US" dirty="0"/>
              <a:t>​</a:t>
            </a:r>
          </a:p>
          <a:p>
            <a:r>
              <a:rPr lang="fr-FR" dirty="0"/>
              <a:t>Lancer Chrome: </a:t>
            </a:r>
            <a:r>
              <a:rPr lang="fr-FR" dirty="0">
                <a:hlinkClick r:id="rId3"/>
              </a:rPr>
              <a:t>http://dolibarr.selenium-formation.org/</a:t>
            </a:r>
            <a:endParaRPr lang="fr-FR" dirty="0"/>
          </a:p>
          <a:p>
            <a:r>
              <a:rPr lang="fr-FR" dirty="0"/>
              <a:t>Saisir </a:t>
            </a:r>
            <a:r>
              <a:rPr lang="fr-FR" b="1" dirty="0" err="1"/>
              <a:t>Username</a:t>
            </a:r>
            <a:r>
              <a:rPr lang="fr-FR" dirty="0"/>
              <a:t>=</a:t>
            </a:r>
            <a:r>
              <a:rPr lang="fr-FR" dirty="0" err="1"/>
              <a:t>jsmith</a:t>
            </a:r>
            <a:r>
              <a:rPr lang="fr-FR" dirty="0"/>
              <a:t>​</a:t>
            </a:r>
          </a:p>
          <a:p>
            <a:r>
              <a:rPr lang="fr-FR" dirty="0"/>
              <a:t>Saisir </a:t>
            </a:r>
            <a:r>
              <a:rPr lang="fr-FR" b="1" dirty="0" err="1"/>
              <a:t>Password</a:t>
            </a:r>
            <a:r>
              <a:rPr lang="fr-FR" dirty="0"/>
              <a:t>=</a:t>
            </a:r>
            <a:r>
              <a:rPr lang="fr-FR" dirty="0" err="1"/>
              <a:t>dolibarrhp</a:t>
            </a:r>
            <a:r>
              <a:rPr lang="fr-FR" dirty="0"/>
              <a:t>​</a:t>
            </a:r>
          </a:p>
          <a:p>
            <a:r>
              <a:rPr lang="fr-FR" dirty="0"/>
              <a:t>Cliquer sur </a:t>
            </a:r>
            <a:r>
              <a:rPr lang="fr-FR" b="1" dirty="0"/>
              <a:t>Tiers</a:t>
            </a:r>
            <a:r>
              <a:rPr lang="en-US" dirty="0"/>
              <a:t>​</a:t>
            </a:r>
          </a:p>
          <a:p>
            <a:r>
              <a:rPr lang="fr-FR" dirty="0"/>
              <a:t>Cliquer sur </a:t>
            </a:r>
            <a:r>
              <a:rPr lang="fr-FR" b="1" dirty="0"/>
              <a:t>Nouveau Tiers</a:t>
            </a:r>
            <a:r>
              <a:rPr lang="en-US" dirty="0"/>
              <a:t>​</a:t>
            </a:r>
          </a:p>
          <a:p>
            <a:r>
              <a:rPr lang="fr-FR" dirty="0"/>
              <a:t>Vérifier la valeur du champ </a:t>
            </a:r>
            <a:r>
              <a:rPr lang="fr-FR" b="1" dirty="0"/>
              <a:t>code client</a:t>
            </a:r>
            <a:r>
              <a:rPr lang="en-US" dirty="0"/>
              <a:t>​ </a:t>
            </a:r>
            <a:r>
              <a:rPr lang="en-US" dirty="0" err="1"/>
              <a:t>respecte</a:t>
            </a:r>
            <a:r>
              <a:rPr lang="en-US" dirty="0"/>
              <a:t> bien le format </a:t>
            </a:r>
            <a:r>
              <a:rPr lang="en-US" dirty="0" err="1"/>
              <a:t>prédéfini</a:t>
            </a:r>
            <a:endParaRPr lang="en-US" dirty="0"/>
          </a:p>
          <a:p>
            <a:r>
              <a:rPr lang="fr-FR" dirty="0"/>
              <a:t>Stocker cette valeur dans une variable </a:t>
            </a:r>
            <a:r>
              <a:rPr lang="fr-FR" dirty="0" err="1"/>
              <a:t>code_client</a:t>
            </a:r>
            <a:r>
              <a:rPr lang="fr-FR" dirty="0"/>
              <a:t>​</a:t>
            </a:r>
          </a:p>
          <a:p>
            <a:r>
              <a:rPr lang="fr-FR" dirty="0"/>
              <a:t>Sélectionner </a:t>
            </a:r>
            <a:r>
              <a:rPr lang="fr-FR" b="1" dirty="0"/>
              <a:t>Fournisseur</a:t>
            </a:r>
            <a:r>
              <a:rPr lang="fr-FR" dirty="0"/>
              <a:t>=Non</a:t>
            </a:r>
            <a:r>
              <a:rPr lang="en-US" dirty="0"/>
              <a:t>​</a:t>
            </a:r>
          </a:p>
          <a:p>
            <a:r>
              <a:rPr lang="fr-FR" dirty="0"/>
              <a:t>Cliquer sur </a:t>
            </a:r>
            <a:r>
              <a:rPr lang="fr-FR" b="1" dirty="0"/>
              <a:t>créer le tiers</a:t>
            </a:r>
            <a:r>
              <a:rPr lang="en-US" b="1" dirty="0"/>
              <a:t>​</a:t>
            </a:r>
          </a:p>
          <a:p>
            <a:r>
              <a:rPr lang="fr-FR" dirty="0"/>
              <a:t>Cliquer sur Liste Clients</a:t>
            </a:r>
            <a:r>
              <a:rPr lang="en-US" dirty="0"/>
              <a:t>​</a:t>
            </a:r>
          </a:p>
          <a:p>
            <a:r>
              <a:rPr lang="fr-FR" dirty="0"/>
              <a:t>Rechercher en utilisant le </a:t>
            </a:r>
            <a:r>
              <a:rPr lang="fr-FR" dirty="0" err="1"/>
              <a:t>code_client</a:t>
            </a:r>
            <a:r>
              <a:rPr lang="fr-FR" dirty="0"/>
              <a:t> précédent</a:t>
            </a:r>
            <a:r>
              <a:rPr lang="en-US" dirty="0"/>
              <a:t>​</a:t>
            </a:r>
          </a:p>
          <a:p>
            <a:r>
              <a:rPr lang="fr-FR" dirty="0"/>
              <a:t>Vérifier que la recherche a ramené le résultat</a:t>
            </a:r>
            <a:endParaRPr lang="en-US" dirty="0"/>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69</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49B46856-B65C-4BCE-A0C0-D0D40C6AE54B}"/>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38281232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Inconvénients du test manuel</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7</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13" name="Picture Placeholder 19">
            <a:extLst>
              <a:ext uri="{FF2B5EF4-FFF2-40B4-BE49-F238E27FC236}">
                <a16:creationId xmlns:a16="http://schemas.microsoft.com/office/drawing/2014/main" id="{677ABA0D-75ED-448C-8300-1F75F4594399}"/>
              </a:ext>
            </a:extLst>
          </p:cNvPr>
          <p:cNvPicPr>
            <a:picLocks noChangeAspect="1"/>
          </p:cNvPicPr>
          <p:nvPr/>
        </p:nvPicPr>
        <p:blipFill rotWithShape="1">
          <a:blip r:embed="rId3">
            <a:extLst>
              <a:ext uri="{28A0092B-C50C-407E-A947-70E740481C1C}">
                <a14:useLocalDpi xmlns:a14="http://schemas.microsoft.com/office/drawing/2010/main" val="0"/>
              </a:ext>
            </a:extLst>
          </a:blip>
          <a:srcRect t="209" r="809" b="7428"/>
          <a:stretch/>
        </p:blipFill>
        <p:spPr bwMode="ltGray">
          <a:xfrm>
            <a:off x="457200" y="2318926"/>
            <a:ext cx="3955600" cy="2938874"/>
          </a:xfrm>
          <a:prstGeom prst="rect">
            <a:avLst/>
          </a:prstGeom>
        </p:spPr>
      </p:pic>
      <p:sp>
        <p:nvSpPr>
          <p:cNvPr id="14" name="Text Placeholder 15">
            <a:extLst>
              <a:ext uri="{FF2B5EF4-FFF2-40B4-BE49-F238E27FC236}">
                <a16:creationId xmlns:a16="http://schemas.microsoft.com/office/drawing/2014/main" id="{3440FCEE-B265-41FC-BBDB-591BE27D5A5C}"/>
              </a:ext>
            </a:extLst>
          </p:cNvPr>
          <p:cNvSpPr txBox="1">
            <a:spLocks/>
          </p:cNvSpPr>
          <p:nvPr/>
        </p:nvSpPr>
        <p:spPr bwMode="ltGray">
          <a:xfrm>
            <a:off x="446736" y="5415270"/>
            <a:ext cx="3986784" cy="794792"/>
          </a:xfrm>
          <a:prstGeom prst="rect">
            <a:avLst/>
          </a:prstGeom>
          <a:solidFill>
            <a:schemeClr val="tx2"/>
          </a:solidFill>
        </p:spPr>
        <p:txBody>
          <a:bodyPr vert="horz" lIns="91440" tIns="91440" rIns="91440" bIns="91440" rtlCol="0">
            <a:noAutofit/>
          </a:bodyPr>
          <a:lstStyle>
            <a:defPPr>
              <a:defRPr lang="fr-FR"/>
            </a:defPPr>
            <a:lvl1pPr marR="0" lvl="0" indent="0" fontAlgn="auto">
              <a:lnSpc>
                <a:spcPct val="90000"/>
              </a:lnSpc>
              <a:spcBef>
                <a:spcPts val="900"/>
              </a:spcBef>
              <a:spcAft>
                <a:spcPts val="0"/>
              </a:spcAft>
              <a:buClrTx/>
              <a:buSzTx/>
              <a:buFont typeface="Arial" panose="020B0604020202020204" pitchFamily="34" charset="0"/>
              <a:buNone/>
              <a:tabLst/>
              <a:defRPr kumimoji="0" b="0" i="0" u="none" strike="noStrike" cap="none" spc="0" normalizeH="0" baseline="0">
                <a:ln>
                  <a:noFill/>
                </a:ln>
                <a:solidFill>
                  <a:sysClr val="window" lastClr="FFFFFF"/>
                </a:solidFill>
                <a:effectLst/>
                <a:uLnTx/>
                <a:uFillTx/>
                <a:latin typeface="Arial"/>
              </a:defRPr>
            </a:lvl1pPr>
            <a:lvl2pPr indent="0">
              <a:lnSpc>
                <a:spcPct val="90000"/>
              </a:lnSpc>
              <a:spcBef>
                <a:spcPts val="800"/>
              </a:spcBef>
              <a:buFont typeface="Arial" panose="020B0604020202020204" pitchFamily="34" charset="0"/>
              <a:buNone/>
              <a:defRPr sz="1400"/>
            </a:lvl2pPr>
            <a:lvl3pPr indent="0">
              <a:lnSpc>
                <a:spcPct val="90000"/>
              </a:lnSpc>
              <a:spcBef>
                <a:spcPts val="600"/>
              </a:spcBef>
              <a:buFont typeface="Arial" panose="020B0604020202020204" pitchFamily="34" charset="0"/>
              <a:buNone/>
              <a:defRPr sz="1200"/>
            </a:lvl3pPr>
            <a:lvl4pPr indent="0">
              <a:lnSpc>
                <a:spcPct val="90000"/>
              </a:lnSpc>
              <a:spcBef>
                <a:spcPts val="600"/>
              </a:spcBef>
              <a:buFont typeface="Arial" panose="020B0604020202020204" pitchFamily="34" charset="0"/>
              <a:buNone/>
              <a:defRPr sz="1000"/>
            </a:lvl4pPr>
            <a:lvl5pPr indent="0">
              <a:lnSpc>
                <a:spcPct val="90000"/>
              </a:lnSpc>
              <a:spcBef>
                <a:spcPts val="600"/>
              </a:spcBef>
              <a:buFont typeface="Arial" panose="020B0604020202020204" pitchFamily="34" charset="0"/>
              <a:buNone/>
              <a:defRPr sz="1000"/>
            </a:lvl5pPr>
            <a:lvl6pPr indent="0">
              <a:lnSpc>
                <a:spcPct val="90000"/>
              </a:lnSpc>
              <a:spcBef>
                <a:spcPts val="600"/>
              </a:spcBef>
              <a:buFont typeface="Arial" panose="020B0604020202020204" pitchFamily="34" charset="0"/>
              <a:buNone/>
              <a:defRPr sz="1000"/>
            </a:lvl6pPr>
            <a:lvl7pPr indent="0">
              <a:lnSpc>
                <a:spcPct val="90000"/>
              </a:lnSpc>
              <a:spcBef>
                <a:spcPts val="600"/>
              </a:spcBef>
              <a:buFont typeface="Arial" panose="020B0604020202020204" pitchFamily="34" charset="0"/>
              <a:buNone/>
              <a:defRPr sz="1000"/>
            </a:lvl7pPr>
            <a:lvl8pPr indent="0">
              <a:lnSpc>
                <a:spcPct val="90000"/>
              </a:lnSpc>
              <a:spcBef>
                <a:spcPts val="600"/>
              </a:spcBef>
              <a:buFont typeface="Arial" panose="020B0604020202020204" pitchFamily="34" charset="0"/>
              <a:buNone/>
              <a:defRPr sz="1000"/>
            </a:lvl8pPr>
            <a:lvl9pPr indent="0">
              <a:lnSpc>
                <a:spcPct val="90000"/>
              </a:lnSpc>
              <a:spcBef>
                <a:spcPts val="600"/>
              </a:spcBef>
              <a:buFont typeface="Arial" panose="020B0604020202020204" pitchFamily="34" charset="0"/>
              <a:buNone/>
              <a:defRPr sz="1000"/>
            </a:lvl9pPr>
          </a:lstStyle>
          <a:p>
            <a:r>
              <a:rPr lang="en-CA" dirty="0"/>
              <a:t>Manuel</a:t>
            </a:r>
          </a:p>
        </p:txBody>
      </p:sp>
      <p:sp>
        <p:nvSpPr>
          <p:cNvPr id="15" name="Rectangle 14">
            <a:extLst>
              <a:ext uri="{FF2B5EF4-FFF2-40B4-BE49-F238E27FC236}">
                <a16:creationId xmlns:a16="http://schemas.microsoft.com/office/drawing/2014/main" id="{A92E029B-534F-4F87-9A7A-1D135A187E16}"/>
              </a:ext>
            </a:extLst>
          </p:cNvPr>
          <p:cNvSpPr/>
          <p:nvPr/>
        </p:nvSpPr>
        <p:spPr>
          <a:xfrm>
            <a:off x="4129608" y="2127221"/>
            <a:ext cx="4572000" cy="1754326"/>
          </a:xfrm>
          <a:prstGeom prst="rect">
            <a:avLst/>
          </a:prstGeom>
        </p:spPr>
        <p:txBody>
          <a:bodyPr>
            <a:spAutoFit/>
          </a:bodyPr>
          <a:lstStyle/>
          <a:p>
            <a:r>
              <a:rPr lang="fr-FR" dirty="0"/>
              <a:t>					Chronophage</a:t>
            </a:r>
          </a:p>
          <a:p>
            <a:r>
              <a:rPr lang="fr-FR" dirty="0"/>
              <a:t>	Fastidieux/pénible</a:t>
            </a:r>
          </a:p>
          <a:p>
            <a:r>
              <a:rPr lang="fr-FR" dirty="0"/>
              <a:t>	Contraignant</a:t>
            </a:r>
          </a:p>
          <a:p>
            <a:r>
              <a:rPr lang="fr-FR" dirty="0"/>
              <a:t>	Coûteux</a:t>
            </a:r>
          </a:p>
          <a:p>
            <a:r>
              <a:rPr lang="fr-FR" dirty="0"/>
              <a:t>	Incertain</a:t>
            </a:r>
          </a:p>
        </p:txBody>
      </p:sp>
    </p:spTree>
    <p:extLst>
      <p:ext uri="{BB962C8B-B14F-4D97-AF65-F5344CB8AC3E}">
        <p14:creationId xmlns:p14="http://schemas.microsoft.com/office/powerpoint/2010/main" val="3015828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11205"/>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Il est possible d’exporter le script dans un langage de développement</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70</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96DAD84-1979-4654-AA31-5D71B9298F5C}"/>
              </a:ext>
            </a:extLst>
          </p:cNvPr>
          <p:cNvPicPr>
            <a:picLocks noChangeAspect="1"/>
          </p:cNvPicPr>
          <p:nvPr/>
        </p:nvPicPr>
        <p:blipFill>
          <a:blip r:embed="rId3"/>
          <a:stretch>
            <a:fillRect/>
          </a:stretch>
        </p:blipFill>
        <p:spPr>
          <a:xfrm>
            <a:off x="755576" y="1445211"/>
            <a:ext cx="2324100" cy="800100"/>
          </a:xfrm>
          <a:prstGeom prst="rect">
            <a:avLst/>
          </a:prstGeom>
        </p:spPr>
      </p:pic>
      <p:pic>
        <p:nvPicPr>
          <p:cNvPr id="4" name="Image 3">
            <a:extLst>
              <a:ext uri="{FF2B5EF4-FFF2-40B4-BE49-F238E27FC236}">
                <a16:creationId xmlns:a16="http://schemas.microsoft.com/office/drawing/2014/main" id="{1E865AED-CBD3-421E-8B4F-564200998248}"/>
              </a:ext>
            </a:extLst>
          </p:cNvPr>
          <p:cNvPicPr>
            <a:picLocks noChangeAspect="1"/>
          </p:cNvPicPr>
          <p:nvPr/>
        </p:nvPicPr>
        <p:blipFill rotWithShape="1">
          <a:blip r:embed="rId4"/>
          <a:srcRect l="5000" t="20430" r="57087" b="31971"/>
          <a:stretch/>
        </p:blipFill>
        <p:spPr>
          <a:xfrm>
            <a:off x="1917626" y="2492896"/>
            <a:ext cx="4894204" cy="3456384"/>
          </a:xfrm>
          <a:prstGeom prst="rect">
            <a:avLst/>
          </a:prstGeom>
        </p:spPr>
      </p:pic>
      <p:sp>
        <p:nvSpPr>
          <p:cNvPr id="8" name="Titre 1">
            <a:extLst>
              <a:ext uri="{FF2B5EF4-FFF2-40B4-BE49-F238E27FC236}">
                <a16:creationId xmlns:a16="http://schemas.microsoft.com/office/drawing/2014/main" id="{10D277CF-900B-442E-A279-375FA9160AF2}"/>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1.4 Fonctionnalités avancées</a:t>
            </a:r>
          </a:p>
        </p:txBody>
      </p:sp>
    </p:spTree>
    <p:extLst>
      <p:ext uri="{BB962C8B-B14F-4D97-AF65-F5344CB8AC3E}">
        <p14:creationId xmlns:p14="http://schemas.microsoft.com/office/powerpoint/2010/main" val="13404869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683568" y="4629881"/>
            <a:ext cx="8686800" cy="1471339"/>
          </a:xfrm>
        </p:spPr>
        <p:txBody>
          <a:bodyPr/>
          <a:lstStyle/>
          <a:p>
            <a:pPr marL="0" indent="0">
              <a:spcAft>
                <a:spcPts val="600"/>
              </a:spcAft>
              <a:buNone/>
            </a:pPr>
            <a:r>
              <a:rPr lang="fr-FR" altLang="fr-FR" sz="1800" dirty="0">
                <a:latin typeface="Arial"/>
              </a:rPr>
              <a:t>Problématiques AJAX pour </a:t>
            </a:r>
            <a:r>
              <a:rPr lang="fr-FR" altLang="fr-FR" sz="1800" dirty="0" err="1">
                <a:latin typeface="Arial"/>
              </a:rPr>
              <a:t>Selenium</a:t>
            </a:r>
            <a:endParaRPr lang="fr-FR" altLang="fr-FR" sz="1800" dirty="0">
              <a:latin typeface="Arial"/>
            </a:endParaRPr>
          </a:p>
          <a:p>
            <a:r>
              <a:rPr lang="fr-FR" altLang="fr-FR" sz="2000" dirty="0">
                <a:latin typeface="Arial" panose="020B0604020202020204" pitchFamily="34" charset="0"/>
                <a:cs typeface="Arial" panose="020B0604020202020204" pitchFamily="34" charset="0"/>
              </a:rPr>
              <a:t>Problème de synchronisation</a:t>
            </a:r>
          </a:p>
          <a:p>
            <a:r>
              <a:rPr lang="fr-FR" altLang="fr-FR" sz="2000" dirty="0">
                <a:latin typeface="Arial" panose="020B0604020202020204" pitchFamily="34" charset="0"/>
                <a:cs typeface="Arial" panose="020B0604020202020204" pitchFamily="34" charset="0"/>
              </a:rPr>
              <a:t>Problème d’exécution d’évènement Javascript</a:t>
            </a:r>
            <a:endParaRPr lang="fr-FR" altLang="fr-FR" dirty="0">
              <a:latin typeface="Arial" panose="020B0604020202020204" pitchFamily="34" charset="0"/>
              <a:cs typeface="Arial" panose="020B0604020202020204" pitchFamily="34" charset="0"/>
            </a:endParaRPr>
          </a:p>
          <a:p>
            <a:pPr marL="0" lvl="0" indent="0">
              <a:buNone/>
            </a:pPr>
            <a:endParaRPr lang="fr-FR" altLang="fr-FR" sz="2000" b="1" dirty="0">
              <a:solidFill>
                <a:prstClr val="black"/>
              </a:solidFill>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71</a:t>
            </a:fld>
            <a:endParaRPr lang="fr-FR" altLang="fr-FR" sz="1200">
              <a:solidFill>
                <a:srgbClr val="000000"/>
              </a:solidFill>
              <a:latin typeface="Calibri" panose="020F0502020204030204" pitchFamily="34" charset="0"/>
            </a:endParaRPr>
          </a:p>
        </p:txBody>
      </p:sp>
      <p:pic>
        <p:nvPicPr>
          <p:cNvPr id="5128" name="Picture 8" descr="RÃ©sultat de recherche d'images pour &quot;image problÃ¨me&quot;">
            <a:extLst>
              <a:ext uri="{FF2B5EF4-FFF2-40B4-BE49-F238E27FC236}">
                <a16:creationId xmlns:a16="http://schemas.microsoft.com/office/drawing/2014/main" id="{B597D795-D005-4F6E-9018-5647926A9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280" y="4374753"/>
            <a:ext cx="1987620" cy="1981597"/>
          </a:xfrm>
          <a:prstGeom prst="rect">
            <a:avLst/>
          </a:prstGeom>
          <a:noFill/>
          <a:extLst>
            <a:ext uri="{909E8E84-426E-40DD-AFC4-6F175D3DCCD1}">
              <a14:hiddenFill xmlns:a14="http://schemas.microsoft.com/office/drawing/2010/main">
                <a:solidFill>
                  <a:srgbClr val="FFFFFF"/>
                </a:solidFill>
              </a14:hiddenFill>
            </a:ext>
          </a:extLst>
        </p:spPr>
      </p:pic>
      <p:sp>
        <p:nvSpPr>
          <p:cNvPr id="6" name="Titre 1">
            <a:extLst>
              <a:ext uri="{FF2B5EF4-FFF2-40B4-BE49-F238E27FC236}">
                <a16:creationId xmlns:a16="http://schemas.microsoft.com/office/drawing/2014/main" id="{FAEA547E-2ABD-421F-8A35-9E3AEB68A34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1.4 Fonctionnalités avancées</a:t>
            </a:r>
          </a:p>
        </p:txBody>
      </p:sp>
      <p:sp>
        <p:nvSpPr>
          <p:cNvPr id="2" name="Espace réservé du pied de page 1">
            <a:extLst>
              <a:ext uri="{FF2B5EF4-FFF2-40B4-BE49-F238E27FC236}">
                <a16:creationId xmlns:a16="http://schemas.microsoft.com/office/drawing/2014/main" id="{593F9276-36B0-40EC-BEA3-7D2FA126FB40}"/>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Selenium: Automatisation des applications </a:t>
            </a:r>
          </a:p>
        </p:txBody>
      </p:sp>
      <p:pic>
        <p:nvPicPr>
          <p:cNvPr id="3" name="Image 2">
            <a:extLst>
              <a:ext uri="{FF2B5EF4-FFF2-40B4-BE49-F238E27FC236}">
                <a16:creationId xmlns:a16="http://schemas.microsoft.com/office/drawing/2014/main" id="{C12F04A1-EE62-4B70-A080-780B7184D0A4}"/>
              </a:ext>
            </a:extLst>
          </p:cNvPr>
          <p:cNvPicPr>
            <a:picLocks noChangeAspect="1"/>
          </p:cNvPicPr>
          <p:nvPr/>
        </p:nvPicPr>
        <p:blipFill rotWithShape="1">
          <a:blip r:embed="rId4"/>
          <a:srcRect t="9328"/>
          <a:stretch/>
        </p:blipFill>
        <p:spPr>
          <a:xfrm>
            <a:off x="1017496" y="1057674"/>
            <a:ext cx="6380254" cy="3502159"/>
          </a:xfrm>
          <a:prstGeom prst="rect">
            <a:avLst/>
          </a:prstGeom>
        </p:spPr>
      </p:pic>
    </p:spTree>
    <p:extLst>
      <p:ext uri="{BB962C8B-B14F-4D97-AF65-F5344CB8AC3E}">
        <p14:creationId xmlns:p14="http://schemas.microsoft.com/office/powerpoint/2010/main" val="34793839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7317" y="1128761"/>
            <a:ext cx="8686800" cy="2591618"/>
          </a:xfrm>
        </p:spPr>
        <p:txBody>
          <a:bodyPr>
            <a:normAutofit/>
          </a:bodyPr>
          <a:lstStyle/>
          <a:p>
            <a:pPr marL="0" indent="0">
              <a:spcAft>
                <a:spcPts val="600"/>
              </a:spcAft>
              <a:buNone/>
            </a:pPr>
            <a:r>
              <a:rPr lang="fr-FR" b="1" dirty="0">
                <a:latin typeface="Arial"/>
              </a:rPr>
              <a:t>AJAX: </a:t>
            </a:r>
            <a:r>
              <a:rPr lang="fr-FR" b="1" dirty="0" err="1">
                <a:latin typeface="Arial"/>
              </a:rPr>
              <a:t>Synchronisaion</a:t>
            </a:r>
            <a:r>
              <a:rPr lang="fr-FR" b="1" dirty="0">
                <a:latin typeface="Arial"/>
              </a:rPr>
              <a:t> </a:t>
            </a:r>
            <a:r>
              <a:rPr lang="fr-FR" b="1" dirty="0" err="1">
                <a:latin typeface="Arial"/>
              </a:rPr>
              <a:t>WaitFor</a:t>
            </a: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72</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B629C7CB-84C1-47FD-B429-DCDF4FA32167}"/>
              </a:ext>
            </a:extLst>
          </p:cNvPr>
          <p:cNvPicPr>
            <a:picLocks noChangeAspect="1"/>
          </p:cNvPicPr>
          <p:nvPr/>
        </p:nvPicPr>
        <p:blipFill rotWithShape="1">
          <a:blip r:embed="rId3"/>
          <a:srcRect r="43883" b="30058"/>
          <a:stretch/>
        </p:blipFill>
        <p:spPr>
          <a:xfrm>
            <a:off x="971600" y="2132856"/>
            <a:ext cx="1800200" cy="2211158"/>
          </a:xfrm>
          <a:prstGeom prst="rect">
            <a:avLst/>
          </a:prstGeom>
        </p:spPr>
      </p:pic>
      <p:sp>
        <p:nvSpPr>
          <p:cNvPr id="19" name="Titre 1">
            <a:extLst>
              <a:ext uri="{FF2B5EF4-FFF2-40B4-BE49-F238E27FC236}">
                <a16:creationId xmlns:a16="http://schemas.microsoft.com/office/drawing/2014/main" id="{D898B7CA-02CE-40CF-8D0D-C4F0D3E7AC3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1.4 Fonctionnalités avancées</a:t>
            </a:r>
          </a:p>
        </p:txBody>
      </p:sp>
      <p:sp>
        <p:nvSpPr>
          <p:cNvPr id="2" name="Espace réservé du pied de page 1">
            <a:extLst>
              <a:ext uri="{FF2B5EF4-FFF2-40B4-BE49-F238E27FC236}">
                <a16:creationId xmlns:a16="http://schemas.microsoft.com/office/drawing/2014/main" id="{35E82335-FD34-46DE-B0DB-847B964014F2}"/>
              </a:ext>
            </a:extLst>
          </p:cNvPr>
          <p:cNvSpPr>
            <a:spLocks noGrp="1"/>
          </p:cNvSpPr>
          <p:nvPr>
            <p:ph type="ftr" sz="quarter" idx="11"/>
          </p:nvPr>
        </p:nvSpPr>
        <p:spPr>
          <a:xfrm>
            <a:off x="3124200" y="6356350"/>
            <a:ext cx="28956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Selenium: Automatisation des applications </a:t>
            </a:r>
          </a:p>
        </p:txBody>
      </p:sp>
    </p:spTree>
    <p:extLst>
      <p:ext uri="{BB962C8B-B14F-4D97-AF65-F5344CB8AC3E}">
        <p14:creationId xmlns:p14="http://schemas.microsoft.com/office/powerpoint/2010/main" val="12750042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700808"/>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Mettre en pratique sur un scénario de test de votre application</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73</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5B2E0733-5880-40A6-948B-581620B97D6F}"/>
              </a:ext>
            </a:extLst>
          </p:cNvPr>
          <p:cNvPicPr>
            <a:picLocks noChangeAspect="1"/>
          </p:cNvPicPr>
          <p:nvPr/>
        </p:nvPicPr>
        <p:blipFill>
          <a:blip r:embed="rId3"/>
          <a:stretch>
            <a:fillRect/>
          </a:stretch>
        </p:blipFill>
        <p:spPr>
          <a:xfrm>
            <a:off x="2987824" y="2478898"/>
            <a:ext cx="2466975" cy="1847850"/>
          </a:xfrm>
          <a:prstGeom prst="rect">
            <a:avLst/>
          </a:prstGeom>
        </p:spPr>
      </p:pic>
      <p:sp>
        <p:nvSpPr>
          <p:cNvPr id="6" name="Titre 1">
            <a:extLst>
              <a:ext uri="{FF2B5EF4-FFF2-40B4-BE49-F238E27FC236}">
                <a16:creationId xmlns:a16="http://schemas.microsoft.com/office/drawing/2014/main" id="{7D1CC239-7BA4-48EC-A9D5-7A2E55B92675}"/>
              </a:ext>
            </a:extLst>
          </p:cNvPr>
          <p:cNvSpPr txBox="1">
            <a:spLocks/>
          </p:cNvSpPr>
          <p:nvPr/>
        </p:nvSpPr>
        <p:spPr>
          <a:xfrm>
            <a:off x="457200" y="274638"/>
            <a:ext cx="8229600" cy="1143000"/>
          </a:xfrm>
          <a:prstGeom prst="rect">
            <a:avLst/>
          </a:prstGeom>
        </p:spPr>
        <p:txBody>
          <a:bodyPr>
            <a:normAutofit/>
          </a:bodyPr>
          <a:lstStyle>
            <a:lvl1pPr algn="ctr" rtl="0" eaLnBrk="0" fontAlgn="base" hangingPunct="0">
              <a:spcBef>
                <a:spcPct val="0"/>
              </a:spcBef>
              <a:spcAft>
                <a:spcPct val="0"/>
              </a:spcAft>
              <a:defRPr lang="fr-FR" sz="2800" kern="1200">
                <a:solidFill>
                  <a:schemeClr val="tx1"/>
                </a:solidFill>
                <a:latin typeface="Trebuchet MS" panose="020B0603020202020204" pitchFamily="34" charset="0"/>
                <a:ea typeface="Trebuchet MS" panose="020B0603020202020204" pitchFamily="34" charset="0"/>
                <a:cs typeface="Trebuchet MS" panose="020B0603020202020204" pitchFamily="34" charset="0"/>
              </a:defRPr>
            </a:lvl1pPr>
            <a:lvl2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2pPr>
            <a:lvl3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3pPr>
            <a:lvl4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4pPr>
            <a:lvl5pPr algn="ctr" rtl="0" eaLnBrk="0" fontAlgn="base" hangingPunct="0">
              <a:spcBef>
                <a:spcPct val="0"/>
              </a:spcBef>
              <a:spcAft>
                <a:spcPct val="0"/>
              </a:spcAft>
              <a:defRPr sz="2800">
                <a:solidFill>
                  <a:srgbClr val="FFC000"/>
                </a:solidFill>
                <a:latin typeface="Trebuchet MS" pitchFamily="34" charset="0"/>
                <a:ea typeface="Trebuchet MS" pitchFamily="34" charset="0"/>
                <a:cs typeface="Trebuchet MS" pitchFamily="34" charset="0"/>
              </a:defRPr>
            </a:lvl5pPr>
            <a:lvl6pPr marL="457200" algn="ctr" rtl="0" eaLnBrk="0" fontAlgn="base" hangingPunct="0">
              <a:spcBef>
                <a:spcPct val="0"/>
              </a:spcBef>
              <a:spcAft>
                <a:spcPct val="0"/>
              </a:spcAft>
              <a:defRPr sz="4400">
                <a:solidFill>
                  <a:srgbClr val="000000"/>
                </a:solidFill>
                <a:latin typeface="Arial" charset="0"/>
              </a:defRPr>
            </a:lvl6pPr>
            <a:lvl7pPr marL="914400" algn="ctr" rtl="0" eaLnBrk="0" fontAlgn="base" hangingPunct="0">
              <a:spcBef>
                <a:spcPct val="0"/>
              </a:spcBef>
              <a:spcAft>
                <a:spcPct val="0"/>
              </a:spcAft>
              <a:defRPr sz="4400">
                <a:solidFill>
                  <a:srgbClr val="000000"/>
                </a:solidFill>
                <a:latin typeface="Arial" charset="0"/>
              </a:defRPr>
            </a:lvl7pPr>
            <a:lvl8pPr marL="1371600" algn="ctr" rtl="0" eaLnBrk="0" fontAlgn="base" hangingPunct="0">
              <a:spcBef>
                <a:spcPct val="0"/>
              </a:spcBef>
              <a:spcAft>
                <a:spcPct val="0"/>
              </a:spcAft>
              <a:defRPr sz="4400">
                <a:solidFill>
                  <a:srgbClr val="000000"/>
                </a:solidFill>
                <a:latin typeface="Arial" charset="0"/>
              </a:defRPr>
            </a:lvl8pPr>
            <a:lvl9pPr marL="1828800" algn="ctr" rtl="0" eaLnBrk="0" fontAlgn="base" hangingPunct="0">
              <a:spcBef>
                <a:spcPct val="0"/>
              </a:spcBef>
              <a:spcAft>
                <a:spcPct val="0"/>
              </a:spcAft>
              <a:defRPr sz="4400">
                <a:solidFill>
                  <a:srgbClr val="000000"/>
                </a:solidFill>
                <a:latin typeface="Arial" charset="0"/>
              </a:defRPr>
            </a:lvl9pPr>
          </a:lstStyle>
          <a:p>
            <a:pPr algn="l" eaLnBrk="1" hangingPunct="1"/>
            <a:r>
              <a:rPr lang="fr-FR" sz="4400" dirty="0">
                <a:latin typeface="+mj-lt"/>
                <a:ea typeface="+mj-ea"/>
                <a:cs typeface="+mj-cs"/>
              </a:rPr>
              <a:t>Chap. 1: Travaux pratiques</a:t>
            </a:r>
          </a:p>
        </p:txBody>
      </p:sp>
    </p:spTree>
    <p:extLst>
      <p:ext uri="{BB962C8B-B14F-4D97-AF65-F5344CB8AC3E}">
        <p14:creationId xmlns:p14="http://schemas.microsoft.com/office/powerpoint/2010/main" val="32045337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EE1D241-72DD-42A5-8711-9EB172C897D1}"/>
              </a:ext>
            </a:extLst>
          </p:cNvPr>
          <p:cNvSpPr>
            <a:spLocks noGrp="1"/>
          </p:cNvSpPr>
          <p:nvPr>
            <p:ph type="title"/>
          </p:nvPr>
        </p:nvSpPr>
        <p:spPr/>
        <p:txBody>
          <a:bodyPr/>
          <a:lstStyle/>
          <a:p>
            <a:r>
              <a:rPr lang="fr-FR" dirty="0"/>
              <a:t>Chap. 2: </a:t>
            </a:r>
            <a:r>
              <a:rPr lang="fr-FR" dirty="0" err="1"/>
              <a:t>Selenium</a:t>
            </a:r>
            <a:r>
              <a:rPr lang="fr-FR" dirty="0"/>
              <a:t> </a:t>
            </a:r>
            <a:r>
              <a:rPr lang="fr-FR" dirty="0" err="1"/>
              <a:t>WebDriver</a:t>
            </a:r>
            <a:endParaRPr lang="fr-FR" dirty="0"/>
          </a:p>
        </p:txBody>
      </p:sp>
      <p:sp>
        <p:nvSpPr>
          <p:cNvPr id="9" name="Espace réservé du contenu 8">
            <a:extLst>
              <a:ext uri="{FF2B5EF4-FFF2-40B4-BE49-F238E27FC236}">
                <a16:creationId xmlns:a16="http://schemas.microsoft.com/office/drawing/2014/main" id="{D6B42E7D-C534-47AC-8188-BB28BD0526C7}"/>
              </a:ext>
            </a:extLst>
          </p:cNvPr>
          <p:cNvSpPr>
            <a:spLocks noGrp="1"/>
          </p:cNvSpPr>
          <p:nvPr>
            <p:ph sz="half" idx="1"/>
          </p:nvPr>
        </p:nvSpPr>
        <p:spPr>
          <a:xfrm>
            <a:off x="457200" y="1600200"/>
            <a:ext cx="7787208" cy="4525963"/>
          </a:xfrm>
        </p:spPr>
        <p:txBody>
          <a:bodyPr/>
          <a:lstStyle/>
          <a:p>
            <a:r>
              <a:rPr lang="fr-FR" dirty="0" err="1"/>
              <a:t>Selenium</a:t>
            </a:r>
            <a:r>
              <a:rPr lang="fr-FR" dirty="0"/>
              <a:t> </a:t>
            </a:r>
            <a:r>
              <a:rPr lang="fr-FR" dirty="0" err="1"/>
              <a:t>WebDriver</a:t>
            </a:r>
            <a:r>
              <a:rPr lang="fr-FR" dirty="0"/>
              <a:t> et Java</a:t>
            </a:r>
          </a:p>
          <a:p>
            <a:r>
              <a:rPr lang="fr-FR" dirty="0"/>
              <a:t>Exécuter un test </a:t>
            </a:r>
            <a:r>
              <a:rPr lang="fr-FR" dirty="0" err="1"/>
              <a:t>Junit</a:t>
            </a:r>
            <a:endParaRPr lang="fr-FR" dirty="0"/>
          </a:p>
          <a:p>
            <a:r>
              <a:rPr lang="fr-FR" dirty="0" err="1"/>
              <a:t>Selenium</a:t>
            </a:r>
            <a:r>
              <a:rPr lang="fr-FR" dirty="0"/>
              <a:t> </a:t>
            </a:r>
            <a:r>
              <a:rPr lang="fr-FR" dirty="0" err="1"/>
              <a:t>Grid</a:t>
            </a:r>
            <a:endParaRPr lang="fr-FR" dirty="0"/>
          </a:p>
          <a:p>
            <a:r>
              <a:rPr lang="fr-FR" dirty="0"/>
              <a:t>Exécution à partir de Jenkins</a:t>
            </a:r>
          </a:p>
        </p:txBody>
      </p:sp>
      <p:sp>
        <p:nvSpPr>
          <p:cNvPr id="6" name="Espace réservé du numéro de diapositive 5">
            <a:extLst>
              <a:ext uri="{FF2B5EF4-FFF2-40B4-BE49-F238E27FC236}">
                <a16:creationId xmlns:a16="http://schemas.microsoft.com/office/drawing/2014/main" id="{32926AC3-2FE7-4AD4-96B3-4DDF5954DF20}"/>
              </a:ext>
            </a:extLst>
          </p:cNvPr>
          <p:cNvSpPr>
            <a:spLocks noGrp="1"/>
          </p:cNvSpPr>
          <p:nvPr>
            <p:ph type="sldNum" sz="quarter" idx="12"/>
          </p:nvPr>
        </p:nvSpPr>
        <p:spPr/>
        <p:txBody>
          <a:bodyPr/>
          <a:lstStyle/>
          <a:p>
            <a:fld id="{8140ABC8-A3E6-4B41-970B-2DED10D3C86F}" type="slidenum">
              <a:rPr lang="fr-FR" smtClean="0"/>
              <a:t>74</a:t>
            </a:fld>
            <a:endParaRPr lang="fr-FR"/>
          </a:p>
        </p:txBody>
      </p:sp>
      <p:sp>
        <p:nvSpPr>
          <p:cNvPr id="7" name="Espace réservé du pied de page 6">
            <a:extLst>
              <a:ext uri="{FF2B5EF4-FFF2-40B4-BE49-F238E27FC236}">
                <a16:creationId xmlns:a16="http://schemas.microsoft.com/office/drawing/2014/main" id="{47E70A05-DB7C-4EDA-AB56-D49D978EE0D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89724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52736"/>
            <a:ext cx="8686800" cy="2591618"/>
          </a:xfrm>
        </p:spPr>
        <p:txBody>
          <a:bodyPr/>
          <a:lstStyle/>
          <a:p>
            <a:r>
              <a:rPr lang="fr-FR" altLang="fr-FR" sz="2000" dirty="0" err="1">
                <a:latin typeface="Arial" panose="020B0604020202020204" pitchFamily="34" charset="0"/>
                <a:cs typeface="Arial" panose="020B0604020202020204" pitchFamily="34" charset="0"/>
              </a:rPr>
              <a:t>WebDriver</a:t>
            </a:r>
            <a:r>
              <a:rPr lang="fr-FR" altLang="fr-FR" sz="2000" dirty="0">
                <a:latin typeface="Arial" panose="020B0604020202020204" pitchFamily="34" charset="0"/>
                <a:cs typeface="Arial" panose="020B0604020202020204" pitchFamily="34" charset="0"/>
              </a:rPr>
              <a:t> est conçu pour fournir une interface de programmation plus simple, plus concise en plus de répondre à certaines limitations dans l'API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-RC.</a:t>
            </a:r>
          </a:p>
          <a:p>
            <a:r>
              <a:rPr lang="fr-FR" altLang="fr-FR" sz="2000" dirty="0" err="1">
                <a:latin typeface="Arial" panose="020B0604020202020204" pitchFamily="34" charset="0"/>
                <a:cs typeface="Arial" panose="020B0604020202020204" pitchFamily="34" charset="0"/>
              </a:rPr>
              <a:t>Selenium-WebDriver</a:t>
            </a:r>
            <a:r>
              <a:rPr lang="fr-FR" altLang="fr-FR" sz="2000" dirty="0">
                <a:latin typeface="Arial" panose="020B0604020202020204" pitchFamily="34" charset="0"/>
                <a:cs typeface="Arial" panose="020B0604020202020204" pitchFamily="34" charset="0"/>
              </a:rPr>
              <a:t> a été développé afin de mieux gérer des problématiques </a:t>
            </a:r>
            <a:r>
              <a:rPr lang="fr-FR" altLang="fr-FR" sz="2000" dirty="0" err="1">
                <a:latin typeface="Arial" panose="020B0604020202020204" pitchFamily="34" charset="0"/>
                <a:cs typeface="Arial" panose="020B0604020202020204" pitchFamily="34" charset="0"/>
              </a:rPr>
              <a:t>diffcilement</a:t>
            </a:r>
            <a:r>
              <a:rPr lang="fr-FR" altLang="fr-FR" sz="2000" dirty="0">
                <a:latin typeface="Arial" panose="020B0604020202020204" pitchFamily="34" charset="0"/>
                <a:cs typeface="Arial" panose="020B0604020202020204" pitchFamily="34" charset="0"/>
              </a:rPr>
              <a:t> gérable avec  </a:t>
            </a:r>
            <a:r>
              <a:rPr lang="fr-FR" altLang="fr-FR" sz="2000" dirty="0" err="1">
                <a:latin typeface="Arial" panose="020B0604020202020204" pitchFamily="34" charset="0"/>
                <a:cs typeface="Arial" panose="020B0604020202020204" pitchFamily="34" charset="0"/>
              </a:rPr>
              <a:t>Selenium</a:t>
            </a:r>
            <a:r>
              <a:rPr lang="fr-FR" altLang="fr-FR" sz="2000" dirty="0">
                <a:latin typeface="Arial" panose="020B0604020202020204" pitchFamily="34" charset="0"/>
                <a:cs typeface="Arial" panose="020B0604020202020204" pitchFamily="34" charset="0"/>
              </a:rPr>
              <a:t> </a:t>
            </a:r>
            <a:r>
              <a:rPr lang="fr-FR" altLang="fr-FR" sz="2000" dirty="0" err="1">
                <a:latin typeface="Arial" panose="020B0604020202020204" pitchFamily="34" charset="0"/>
                <a:cs typeface="Arial" panose="020B0604020202020204" pitchFamily="34" charset="0"/>
              </a:rPr>
              <a:t>lDE</a:t>
            </a:r>
            <a:endParaRPr lang="fr-FR" altLang="fr-FR" sz="2000" dirty="0">
              <a:latin typeface="Arial" panose="020B0604020202020204" pitchFamily="34" charset="0"/>
              <a:cs typeface="Arial" panose="020B0604020202020204" pitchFamily="34" charset="0"/>
            </a:endParaRPr>
          </a:p>
          <a:p>
            <a:r>
              <a:rPr lang="fr-FR" altLang="fr-FR" sz="2000" dirty="0">
                <a:latin typeface="Arial" panose="020B0604020202020204" pitchFamily="34" charset="0"/>
                <a:cs typeface="Arial" panose="020B0604020202020204" pitchFamily="34" charset="0"/>
              </a:rPr>
              <a:t>Offre toutes les possibilités de programmation des langages de développement (Java, C#, Ruby, Python)</a:t>
            </a: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75</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D3174820-3706-4D23-9642-EA07BF3A56A7}"/>
              </a:ext>
            </a:extLst>
          </p:cNvPr>
          <p:cNvPicPr>
            <a:picLocks noChangeAspect="1"/>
          </p:cNvPicPr>
          <p:nvPr/>
        </p:nvPicPr>
        <p:blipFill rotWithShape="1">
          <a:blip r:embed="rId3"/>
          <a:srcRect t="15414" r="11826" b="2229"/>
          <a:stretch/>
        </p:blipFill>
        <p:spPr>
          <a:xfrm>
            <a:off x="2627784" y="3429000"/>
            <a:ext cx="2952329" cy="2715360"/>
          </a:xfrm>
          <a:prstGeom prst="rect">
            <a:avLst/>
          </a:prstGeom>
        </p:spPr>
      </p:pic>
      <p:sp>
        <p:nvSpPr>
          <p:cNvPr id="6" name="Titre 1">
            <a:extLst>
              <a:ext uri="{FF2B5EF4-FFF2-40B4-BE49-F238E27FC236}">
                <a16:creationId xmlns:a16="http://schemas.microsoft.com/office/drawing/2014/main" id="{94CA8C87-F342-4900-A81E-B15754104858}"/>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a:t>2.1 WebDriver</a:t>
            </a:r>
            <a:endParaRPr lang="fr-FR" dirty="0"/>
          </a:p>
        </p:txBody>
      </p:sp>
      <p:sp>
        <p:nvSpPr>
          <p:cNvPr id="2" name="Espace réservé du pied de page 1">
            <a:extLst>
              <a:ext uri="{FF2B5EF4-FFF2-40B4-BE49-F238E27FC236}">
                <a16:creationId xmlns:a16="http://schemas.microsoft.com/office/drawing/2014/main" id="{1BC1C2C9-0EE0-44E0-8198-C6B25BA1F07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9988355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195104" y="974666"/>
            <a:ext cx="8686800" cy="2591618"/>
          </a:xfrm>
        </p:spPr>
        <p:txBody>
          <a:bodyPr/>
          <a:lstStyle/>
          <a:p>
            <a:pPr>
              <a:spcAft>
                <a:spcPts val="600"/>
              </a:spcAft>
            </a:pPr>
            <a:r>
              <a:rPr lang="fr-FR" sz="1800" dirty="0">
                <a:latin typeface="Arial"/>
              </a:rPr>
              <a:t>Solution de gestion d’un </a:t>
            </a:r>
            <a:r>
              <a:rPr lang="fr-FR" sz="1800" dirty="0" err="1">
                <a:latin typeface="Arial"/>
              </a:rPr>
              <a:t>build</a:t>
            </a:r>
            <a:r>
              <a:rPr lang="fr-FR" sz="1800" dirty="0">
                <a:latin typeface="Arial"/>
              </a:rPr>
              <a:t> d’un projet Java</a:t>
            </a:r>
            <a:endParaRPr lang="fr-FR" sz="1400" b="1" dirty="0">
              <a:solidFill>
                <a:srgbClr val="786E64"/>
              </a:solidFill>
            </a:endParaRPr>
          </a:p>
          <a:p>
            <a:pPr>
              <a:spcAft>
                <a:spcPts val="600"/>
              </a:spcAft>
            </a:pPr>
            <a:r>
              <a:rPr lang="fr-FR" sz="1800" dirty="0">
                <a:latin typeface="Arial"/>
              </a:rPr>
              <a:t>Objectifs</a:t>
            </a:r>
          </a:p>
          <a:p>
            <a:pPr marL="1073150" lvl="2" indent="-354013">
              <a:spcBef>
                <a:spcPct val="0"/>
              </a:spcBef>
              <a:buSzPct val="110000"/>
              <a:buFont typeface="Wingdings" pitchFamily="2" charset="2"/>
              <a:buChar char="à"/>
            </a:pPr>
            <a:r>
              <a:rPr lang="fr-FR" dirty="0"/>
              <a:t>Définir un standard de </a:t>
            </a:r>
            <a:r>
              <a:rPr lang="fr-FR" dirty="0" err="1"/>
              <a:t>build</a:t>
            </a:r>
            <a:r>
              <a:rPr lang="fr-FR" dirty="0"/>
              <a:t> d’un projet java</a:t>
            </a:r>
          </a:p>
          <a:p>
            <a:pPr marL="1073150" lvl="2" indent="-354013">
              <a:spcBef>
                <a:spcPct val="0"/>
              </a:spcBef>
              <a:buSzPct val="110000"/>
              <a:buFont typeface="Wingdings" pitchFamily="2" charset="2"/>
              <a:buChar char="à"/>
            </a:pPr>
            <a:r>
              <a:rPr lang="fr-FR" dirty="0"/>
              <a:t>Documenter le projet</a:t>
            </a:r>
          </a:p>
          <a:p>
            <a:pPr marL="1073150" lvl="2" indent="-354013">
              <a:spcBef>
                <a:spcPct val="0"/>
              </a:spcBef>
              <a:buSzPct val="110000"/>
              <a:buFont typeface="Wingdings" pitchFamily="2" charset="2"/>
              <a:buChar char="à"/>
            </a:pPr>
            <a:r>
              <a:rPr lang="fr-FR" dirty="0"/>
              <a:t>Partager les librairies entre les projets</a:t>
            </a:r>
          </a:p>
          <a:p>
            <a:pPr marL="1073150" lvl="2" indent="-354013">
              <a:spcBef>
                <a:spcPct val="0"/>
              </a:spcBef>
              <a:buSzPct val="110000"/>
              <a:buFont typeface="Wingdings" pitchFamily="2" charset="2"/>
              <a:buChar char="à"/>
            </a:pPr>
            <a:r>
              <a:rPr lang="fr-FR" dirty="0"/>
              <a:t>Eviter de stocker dans les outils SCM les librairies</a:t>
            </a:r>
          </a:p>
          <a:p>
            <a:pPr lvl="2">
              <a:defRPr/>
            </a:pPr>
            <a:endParaRPr lang="fr-FR" sz="1200" b="1"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76</a:t>
            </a:fld>
            <a:endParaRPr lang="fr-FR" altLang="fr-FR" sz="1200">
              <a:solidFill>
                <a:srgbClr val="000000"/>
              </a:solidFill>
              <a:latin typeface="Calibri" panose="020F0502020204030204" pitchFamily="34" charset="0"/>
            </a:endParaRPr>
          </a:p>
        </p:txBody>
      </p:sp>
      <p:sp>
        <p:nvSpPr>
          <p:cNvPr id="8" name="Espace réservé du contenu 2">
            <a:extLst>
              <a:ext uri="{FF2B5EF4-FFF2-40B4-BE49-F238E27FC236}">
                <a16:creationId xmlns:a16="http://schemas.microsoft.com/office/drawing/2014/main" id="{B352FD84-EDD9-4E9C-8F91-294863DCE3E8}"/>
              </a:ext>
            </a:extLst>
          </p:cNvPr>
          <p:cNvSpPr txBox="1">
            <a:spLocks/>
          </p:cNvSpPr>
          <p:nvPr/>
        </p:nvSpPr>
        <p:spPr bwMode="auto">
          <a:xfrm>
            <a:off x="228600" y="3422633"/>
            <a:ext cx="8686800" cy="374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ts val="8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1pPr>
            <a:lvl2pPr marL="742950" lvl="1" indent="-285750" algn="l" rtl="0" eaLnBrk="0" fontAlgn="base" hangingPunct="0">
              <a:spcBef>
                <a:spcPts val="7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2pPr>
            <a:lvl3pPr marL="1143000" lvl="2" indent="-228600" algn="l" rtl="0" eaLnBrk="0" fontAlgn="base" hangingPunct="0">
              <a:spcBef>
                <a:spcPts val="6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3pPr>
            <a:lvl4pPr marL="1600200" lvl="3"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4pPr>
            <a:lvl5pPr marL="2057400" lvl="4" indent="-228600" algn="l" rtl="0" eaLnBrk="0" fontAlgn="base" hangingPunct="0">
              <a:spcBef>
                <a:spcPts val="500"/>
              </a:spcBef>
              <a:spcAft>
                <a:spcPct val="0"/>
              </a:spcAft>
              <a:buSzPct val="100000"/>
              <a:buFont typeface="Arial" panose="020B0604020202020204" pitchFamily="34" charset="0"/>
              <a:buChar char="»"/>
              <a:defRPr lang="fr-FR" sz="1600" kern="1200">
                <a:solidFill>
                  <a:schemeClr val="tx1"/>
                </a:solidFill>
                <a:latin typeface="Arial" pitchFamily="34"/>
                <a:ea typeface=""/>
                <a:cs typeface=""/>
              </a:defRPr>
            </a:lvl5pPr>
            <a:lvl6pPr marL="25146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6pPr>
            <a:lvl7pPr marL="29718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7pPr>
            <a:lvl8pPr marL="34290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8pPr>
            <a:lvl9pPr marL="3886200" indent="-228600" algn="l" rtl="0" eaLnBrk="0" fontAlgn="base" hangingPunct="0">
              <a:spcBef>
                <a:spcPts val="500"/>
              </a:spcBef>
              <a:spcAft>
                <a:spcPct val="0"/>
              </a:spcAft>
              <a:buSzPct val="100000"/>
              <a:buFont typeface="Arial" charset="0"/>
              <a:buChar char="»"/>
              <a:defRPr lang="fr-FR" sz="2000" kern="1200">
                <a:solidFill>
                  <a:srgbClr val="000000"/>
                </a:solidFill>
                <a:latin typeface="Arial" pitchFamily="34"/>
                <a:ea typeface=""/>
                <a:cs typeface=""/>
              </a:defRPr>
            </a:lvl9pPr>
          </a:lstStyle>
          <a:p>
            <a:pPr marL="0" indent="0" algn="just">
              <a:spcAft>
                <a:spcPts val="600"/>
              </a:spcAft>
              <a:buFont typeface="Arial" panose="020B0604020202020204" pitchFamily="34" charset="0"/>
              <a:buNone/>
            </a:pPr>
            <a:r>
              <a:rPr lang="fr-FR" sz="1800" b="1"/>
              <a:t>Un projet </a:t>
            </a:r>
            <a:r>
              <a:rPr lang="fr-FR" sz="1800" b="1" err="1"/>
              <a:t>Maven</a:t>
            </a:r>
            <a:endParaRPr lang="fr-FR" sz="1800" b="1"/>
          </a:p>
          <a:p>
            <a:pPr marL="1073150" lvl="2" indent="-354013">
              <a:spcBef>
                <a:spcPct val="0"/>
              </a:spcBef>
              <a:buSzPct val="110000"/>
              <a:buFont typeface="Wingdings" pitchFamily="2" charset="2"/>
              <a:buChar char="à"/>
            </a:pPr>
            <a:r>
              <a:rPr lang="fr-FR"/>
              <a:t>Fichiers du code sources</a:t>
            </a:r>
          </a:p>
          <a:p>
            <a:pPr marL="1073150" lvl="2" indent="-354013">
              <a:spcBef>
                <a:spcPct val="0"/>
              </a:spcBef>
              <a:buSzPct val="110000"/>
              <a:buFont typeface="Wingdings" pitchFamily="2" charset="2"/>
              <a:buChar char="à"/>
            </a:pPr>
            <a:r>
              <a:rPr lang="fr-FR"/>
              <a:t>Fichiers de configuration</a:t>
            </a:r>
          </a:p>
          <a:p>
            <a:pPr marL="1073150" lvl="2" indent="-354013">
              <a:spcBef>
                <a:spcPct val="0"/>
              </a:spcBef>
              <a:buSzPct val="110000"/>
              <a:buFont typeface="Wingdings" pitchFamily="2" charset="2"/>
              <a:buChar char="à"/>
            </a:pPr>
            <a:r>
              <a:rPr lang="fr-FR"/>
              <a:t>Licences</a:t>
            </a:r>
          </a:p>
          <a:p>
            <a:pPr marL="1073150" lvl="2" indent="-354013">
              <a:spcBef>
                <a:spcPct val="0"/>
              </a:spcBef>
              <a:buSzPct val="110000"/>
              <a:buFont typeface="Wingdings" pitchFamily="2" charset="2"/>
              <a:buChar char="à"/>
            </a:pPr>
            <a:r>
              <a:rPr lang="fr-FR"/>
              <a:t>Fichiers de ressources</a:t>
            </a:r>
          </a:p>
          <a:p>
            <a:pPr marL="1073150" lvl="2" indent="-354013">
              <a:spcBef>
                <a:spcPct val="0"/>
              </a:spcBef>
              <a:buSzPct val="110000"/>
              <a:buFont typeface="Wingdings" pitchFamily="2" charset="2"/>
              <a:buChar char="à"/>
            </a:pPr>
            <a:r>
              <a:rPr lang="fr-FR"/>
              <a:t>Dépendances</a:t>
            </a:r>
          </a:p>
          <a:p>
            <a:pPr marL="0" indent="0" algn="just">
              <a:spcAft>
                <a:spcPts val="600"/>
              </a:spcAft>
              <a:buFont typeface="Arial" panose="020B0604020202020204" pitchFamily="34" charset="0"/>
              <a:buNone/>
            </a:pPr>
            <a:endParaRPr lang="fr-FR" sz="1800" b="1"/>
          </a:p>
          <a:p>
            <a:pPr marL="0" indent="0" algn="just">
              <a:spcAft>
                <a:spcPts val="600"/>
              </a:spcAft>
              <a:buFont typeface="Arial" panose="020B0604020202020204" pitchFamily="34" charset="0"/>
              <a:buNone/>
            </a:pPr>
            <a:r>
              <a:rPr lang="fr-FR" sz="1800" b="1"/>
              <a:t>POM: Project Object Model</a:t>
            </a:r>
          </a:p>
          <a:p>
            <a:pPr marL="1073150" lvl="2" indent="-354013">
              <a:spcBef>
                <a:spcPct val="0"/>
              </a:spcBef>
              <a:buSzPct val="110000"/>
              <a:buFont typeface="Wingdings" pitchFamily="2" charset="2"/>
              <a:buChar char="à"/>
            </a:pPr>
            <a:r>
              <a:rPr lang="fr-FR"/>
              <a:t>Fichier </a:t>
            </a:r>
            <a:r>
              <a:rPr lang="fr-FR" err="1"/>
              <a:t>Maven</a:t>
            </a:r>
            <a:endParaRPr lang="fr-FR"/>
          </a:p>
          <a:p>
            <a:pPr marL="1073150" lvl="2" indent="-354013">
              <a:spcBef>
                <a:spcPct val="0"/>
              </a:spcBef>
              <a:buSzPct val="110000"/>
              <a:buFont typeface="Wingdings" pitchFamily="2" charset="2"/>
              <a:buChar char="à"/>
            </a:pPr>
            <a:r>
              <a:rPr lang="fr-FR"/>
              <a:t>Normalise  et décrit le projet</a:t>
            </a:r>
          </a:p>
          <a:p>
            <a:pPr marL="1073150" lvl="2" indent="-354013">
              <a:spcBef>
                <a:spcPct val="0"/>
              </a:spcBef>
              <a:buSzPct val="110000"/>
              <a:buFont typeface="Wingdings" pitchFamily="2" charset="2"/>
              <a:buChar char="à"/>
            </a:pPr>
            <a:endParaRPr lang="fr-FR"/>
          </a:p>
        </p:txBody>
      </p:sp>
      <p:pic>
        <p:nvPicPr>
          <p:cNvPr id="9" name="Picture 2">
            <a:extLst>
              <a:ext uri="{FF2B5EF4-FFF2-40B4-BE49-F238E27FC236}">
                <a16:creationId xmlns:a16="http://schemas.microsoft.com/office/drawing/2014/main" id="{2A9E5401-5F5D-4F9A-874C-D65F9E271D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308" y="3249992"/>
            <a:ext cx="4157596" cy="3246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re 1">
            <a:extLst>
              <a:ext uri="{FF2B5EF4-FFF2-40B4-BE49-F238E27FC236}">
                <a16:creationId xmlns:a16="http://schemas.microsoft.com/office/drawing/2014/main" id="{88054A89-3B71-481C-942C-9F6A00174261}"/>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endParaRPr lang="fr-FR" dirty="0"/>
          </a:p>
        </p:txBody>
      </p:sp>
      <p:sp>
        <p:nvSpPr>
          <p:cNvPr id="2" name="Espace réservé du pied de page 1">
            <a:extLst>
              <a:ext uri="{FF2B5EF4-FFF2-40B4-BE49-F238E27FC236}">
                <a16:creationId xmlns:a16="http://schemas.microsoft.com/office/drawing/2014/main" id="{B0026961-4A27-439E-9AC7-8CE703D9508A}"/>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8608850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2591618"/>
          </a:xfrm>
        </p:spPr>
        <p:txBody>
          <a:bodyPr>
            <a:normAutofit fontScale="55000" lnSpcReduction="20000"/>
          </a:bodyPr>
          <a:lstStyle/>
          <a:p>
            <a:pPr>
              <a:spcAft>
                <a:spcPts val="600"/>
              </a:spcAft>
            </a:pPr>
            <a:r>
              <a:rPr lang="fr-FR" dirty="0">
                <a:latin typeface="Arial"/>
              </a:rPr>
              <a:t>Maven </a:t>
            </a:r>
            <a:r>
              <a:rPr lang="fr-FR" dirty="0" err="1">
                <a:latin typeface="Arial"/>
              </a:rPr>
              <a:t>dependencies</a:t>
            </a:r>
            <a:endParaRPr lang="fr-FR" dirty="0">
              <a:latin typeface="Arial"/>
            </a:endParaRPr>
          </a:p>
          <a:p>
            <a:pPr lvl="2">
              <a:defRPr/>
            </a:pPr>
            <a:r>
              <a:rPr lang="fr-FR" sz="1200" dirty="0" err="1"/>
              <a:t>groupId</a:t>
            </a:r>
            <a:r>
              <a:rPr lang="fr-FR" sz="1200" dirty="0"/>
              <a:t>:	</a:t>
            </a:r>
            <a:r>
              <a:rPr lang="fr-FR" sz="1200" b="1" dirty="0" err="1"/>
              <a:t>org.seleniumhq.selenium</a:t>
            </a:r>
            <a:endParaRPr lang="fr-FR" sz="1200" b="1" dirty="0"/>
          </a:p>
          <a:p>
            <a:pPr lvl="2">
              <a:defRPr/>
            </a:pPr>
            <a:r>
              <a:rPr lang="fr-FR" sz="1200" dirty="0" err="1"/>
              <a:t>artifactId</a:t>
            </a:r>
            <a:r>
              <a:rPr lang="fr-FR" sz="1200" dirty="0"/>
              <a:t>:	</a:t>
            </a:r>
            <a:r>
              <a:rPr lang="fr-FR" sz="1200" b="1" dirty="0" err="1"/>
              <a:t>selenium</a:t>
            </a:r>
            <a:r>
              <a:rPr lang="fr-FR" sz="1200" b="1" dirty="0"/>
              <a:t>-java</a:t>
            </a:r>
          </a:p>
          <a:p>
            <a:pPr lvl="2">
              <a:defRPr/>
            </a:pPr>
            <a:r>
              <a:rPr lang="fr-FR" sz="1200" dirty="0"/>
              <a:t>Version:	</a:t>
            </a:r>
            <a:r>
              <a:rPr lang="fr-FR" sz="1200" b="1" dirty="0"/>
              <a:t>3.14.0</a:t>
            </a:r>
          </a:p>
          <a:p>
            <a:pPr lvl="2">
              <a:defRPr/>
            </a:pPr>
            <a:endParaRPr lang="fr-FR" sz="1200" b="1" dirty="0">
              <a:solidFill>
                <a:srgbClr val="786E64"/>
              </a:solidFill>
            </a:endParaRPr>
          </a:p>
          <a:p>
            <a:pPr>
              <a:spcAft>
                <a:spcPts val="600"/>
              </a:spcAft>
            </a:pPr>
            <a:r>
              <a:rPr lang="fr-FR" dirty="0">
                <a:latin typeface="Arial"/>
              </a:rPr>
              <a:t>Driver</a:t>
            </a:r>
          </a:p>
          <a:p>
            <a:pPr lvl="2">
              <a:defRPr/>
            </a:pPr>
            <a:r>
              <a:rPr lang="fr-FR" sz="1200" dirty="0"/>
              <a:t>Exécutable: outil nécessaire pour communiquer les opérations </a:t>
            </a:r>
            <a:r>
              <a:rPr lang="fr-FR" sz="1200" dirty="0" err="1"/>
              <a:t>Selenium</a:t>
            </a:r>
            <a:r>
              <a:rPr lang="fr-FR" sz="1200" dirty="0"/>
              <a:t> aux différents browsers</a:t>
            </a:r>
            <a:endParaRPr lang="fr-FR" sz="1200" b="1" dirty="0"/>
          </a:p>
          <a:p>
            <a:pPr lvl="2">
              <a:defRPr/>
            </a:pPr>
            <a:r>
              <a:rPr lang="fr-FR" sz="1200" dirty="0"/>
              <a:t>Les fichiers exécutables doivent être accessibles</a:t>
            </a:r>
            <a:endParaRPr lang="fr-FR" sz="1200" b="1" dirty="0"/>
          </a:p>
          <a:p>
            <a:pPr lvl="3">
              <a:defRPr/>
            </a:pPr>
            <a:r>
              <a:rPr lang="fr-FR" sz="1200" dirty="0"/>
              <a:t>IE: IEDriverServer.exe</a:t>
            </a:r>
          </a:p>
          <a:p>
            <a:pPr lvl="3">
              <a:defRPr/>
            </a:pPr>
            <a:r>
              <a:rPr lang="fr-FR" sz="1200" dirty="0"/>
              <a:t>Chrome: chromedriver.exe</a:t>
            </a:r>
          </a:p>
          <a:p>
            <a:pPr lvl="2">
              <a:defRPr/>
            </a:pPr>
            <a:endParaRPr lang="fr-FR" sz="1200" b="1" dirty="0">
              <a:solidFill>
                <a:srgbClr val="786E64"/>
              </a:solidFill>
            </a:endParaRPr>
          </a:p>
          <a:p>
            <a:pPr>
              <a:spcAft>
                <a:spcPts val="600"/>
              </a:spcAft>
            </a:pPr>
            <a:r>
              <a:rPr lang="fr-FR" dirty="0" err="1">
                <a:latin typeface="Arial"/>
              </a:rPr>
              <a:t>WebDriver</a:t>
            </a:r>
            <a:endParaRPr lang="fr-FR" dirty="0">
              <a:latin typeface="Arial"/>
            </a:endParaRPr>
          </a:p>
          <a:p>
            <a:pPr lvl="2">
              <a:defRPr/>
            </a:pPr>
            <a:r>
              <a:rPr lang="fr-FR" sz="1200" dirty="0"/>
              <a:t>Classe permettant de piloter le driver et les commandes </a:t>
            </a:r>
            <a:r>
              <a:rPr lang="fr-FR" sz="1200" dirty="0" err="1"/>
              <a:t>Selenium</a:t>
            </a:r>
            <a:endParaRPr lang="fr-FR" sz="1200" b="1" dirty="0"/>
          </a:p>
          <a:p>
            <a:pPr lvl="2">
              <a:defRPr/>
            </a:pPr>
            <a:r>
              <a:rPr lang="fr-FR" sz="1200" dirty="0"/>
              <a:t>Une classe </a:t>
            </a:r>
            <a:r>
              <a:rPr lang="fr-FR" sz="1200" dirty="0" err="1"/>
              <a:t>WebDriver</a:t>
            </a:r>
            <a:r>
              <a:rPr lang="fr-FR" sz="1200" dirty="0"/>
              <a:t> par browser</a:t>
            </a:r>
            <a:endParaRPr lang="fr-FR" sz="1200" b="1" dirty="0"/>
          </a:p>
          <a:p>
            <a:pPr lvl="3">
              <a:defRPr/>
            </a:pPr>
            <a:r>
              <a:rPr lang="fr-FR" sz="1200" dirty="0" err="1"/>
              <a:t>ChromeDriver</a:t>
            </a:r>
            <a:endParaRPr lang="fr-FR" sz="1200" dirty="0"/>
          </a:p>
          <a:p>
            <a:pPr lvl="3">
              <a:defRPr/>
            </a:pPr>
            <a:r>
              <a:rPr lang="fr-FR" sz="1200" dirty="0" err="1"/>
              <a:t>InternetExplorerDriver</a:t>
            </a:r>
            <a:endParaRPr lang="fr-FR" sz="1200" dirty="0"/>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77</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077A5FF6-782D-4BE0-B6EE-5FCB6DB695E2}"/>
              </a:ext>
            </a:extLst>
          </p:cNvPr>
          <p:cNvPicPr>
            <a:picLocks noChangeAspect="1"/>
          </p:cNvPicPr>
          <p:nvPr/>
        </p:nvPicPr>
        <p:blipFill>
          <a:blip r:embed="rId3"/>
          <a:stretch>
            <a:fillRect/>
          </a:stretch>
        </p:blipFill>
        <p:spPr>
          <a:xfrm>
            <a:off x="2915816" y="4245517"/>
            <a:ext cx="4856447" cy="1217966"/>
          </a:xfrm>
          <a:prstGeom prst="rect">
            <a:avLst/>
          </a:prstGeom>
        </p:spPr>
      </p:pic>
      <p:sp>
        <p:nvSpPr>
          <p:cNvPr id="8" name="Titre 1">
            <a:extLst>
              <a:ext uri="{FF2B5EF4-FFF2-40B4-BE49-F238E27FC236}">
                <a16:creationId xmlns:a16="http://schemas.microsoft.com/office/drawing/2014/main" id="{94C9F6D3-C9FA-42BD-9B99-4FBCED9DB882}"/>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endParaRPr lang="fr-FR" dirty="0"/>
          </a:p>
        </p:txBody>
      </p:sp>
      <p:sp>
        <p:nvSpPr>
          <p:cNvPr id="2" name="Espace réservé du pied de page 1">
            <a:extLst>
              <a:ext uri="{FF2B5EF4-FFF2-40B4-BE49-F238E27FC236}">
                <a16:creationId xmlns:a16="http://schemas.microsoft.com/office/drawing/2014/main" id="{3ECF57E2-AFB0-4852-A116-81400CCF1C1D}"/>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5416674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34271"/>
            <a:ext cx="8686800" cy="2591618"/>
          </a:xfrm>
        </p:spPr>
        <p:txBody>
          <a:bodyPr>
            <a:normAutofit/>
          </a:bodyPr>
          <a:lstStyle/>
          <a:p>
            <a:pPr>
              <a:spcAft>
                <a:spcPts val="600"/>
              </a:spcAft>
            </a:pPr>
            <a:r>
              <a:rPr lang="fr-FR" sz="2400" dirty="0">
                <a:latin typeface="Arial"/>
              </a:rPr>
              <a:t>Framework de test unitaire</a:t>
            </a:r>
          </a:p>
          <a:p>
            <a:pPr marL="0" lvl="0" indent="0" eaLnBrk="1" hangingPunct="1">
              <a:spcBef>
                <a:spcPct val="0"/>
              </a:spcBef>
              <a:buSzTx/>
              <a:buNone/>
              <a:defRPr/>
            </a:pPr>
            <a:r>
              <a:rPr lang="fr-FR" sz="2400" dirty="0">
                <a:latin typeface="Trebuchet MS" pitchFamily="34" charset="0"/>
                <a:cs typeface="Arial"/>
              </a:rPr>
              <a:t>Outil fournissant un environnement pour tests unitaires ou de composant dans lequel un composant peut être testé de façon isolée ou avec</a:t>
            </a:r>
          </a:p>
          <a:p>
            <a:pPr marL="0" lvl="0" indent="0" eaLnBrk="1" hangingPunct="1">
              <a:spcBef>
                <a:spcPct val="0"/>
              </a:spcBef>
              <a:buSzTx/>
              <a:buNone/>
              <a:defRPr/>
            </a:pPr>
            <a:r>
              <a:rPr lang="fr-FR" sz="2400" dirty="0">
                <a:latin typeface="Trebuchet MS" pitchFamily="34" charset="0"/>
                <a:cs typeface="Arial"/>
              </a:rPr>
              <a:t>des bouchons ou pilotes appropriés.</a:t>
            </a: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78</a:t>
            </a:fld>
            <a:endParaRPr lang="fr-FR" altLang="fr-FR" sz="1200">
              <a:solidFill>
                <a:srgbClr val="000000"/>
              </a:solidFill>
              <a:latin typeface="Calibri" panose="020F0502020204030204" pitchFamily="34" charset="0"/>
            </a:endParaRPr>
          </a:p>
        </p:txBody>
      </p:sp>
      <p:sp>
        <p:nvSpPr>
          <p:cNvPr id="8" name="Espace réservé du contenu 1">
            <a:extLst>
              <a:ext uri="{FF2B5EF4-FFF2-40B4-BE49-F238E27FC236}">
                <a16:creationId xmlns:a16="http://schemas.microsoft.com/office/drawing/2014/main" id="{5264328A-970D-4E84-BE30-9A6440AEE23D}"/>
              </a:ext>
            </a:extLst>
          </p:cNvPr>
          <p:cNvSpPr txBox="1">
            <a:spLocks/>
          </p:cNvSpPr>
          <p:nvPr/>
        </p:nvSpPr>
        <p:spPr bwMode="auto">
          <a:xfrm>
            <a:off x="107504" y="3679824"/>
            <a:ext cx="8807896" cy="2989263"/>
          </a:xfrm>
          <a:prstGeom prst="rect">
            <a:avLst/>
          </a:prstGeom>
          <a:noFill/>
          <a:ln w="9525">
            <a:noFill/>
            <a:miter lim="800000"/>
            <a:headEnd/>
            <a:tailEnd/>
          </a:ln>
        </p:spPr>
        <p:txBody>
          <a:bodyPr/>
          <a:lstStyle/>
          <a:p>
            <a:pPr marR="0" lvl="0" algn="l" defTabSz="914400" rtl="0" eaLnBrk="0" fontAlgn="base" latinLnBrk="0" hangingPunct="0">
              <a:lnSpc>
                <a:spcPct val="100000"/>
              </a:lnSpc>
              <a:spcBef>
                <a:spcPct val="20000"/>
              </a:spcBef>
              <a:spcAft>
                <a:spcPct val="0"/>
              </a:spcAft>
              <a:buClr>
                <a:srgbClr val="FF8C00"/>
              </a:buClr>
              <a:buSzPct val="80000"/>
              <a:tabLst/>
              <a:defRPr/>
            </a:pPr>
            <a:r>
              <a:rPr lang="fr-FR" sz="1600" dirty="0">
                <a:solidFill>
                  <a:srgbClr val="FF0000"/>
                </a:solidFill>
                <a:latin typeface="Trebuchet MS" pitchFamily="34" charset="0"/>
                <a:cs typeface="Arial"/>
              </a:rPr>
              <a:t>Pourquoi?</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Il facilite la conception et l’écriture des tests  unitaires et d’intégration bas niveau</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Il permet le pilotage de l’exécution des tests ainsi que de l’exploitation des résultats des test</a:t>
            </a: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r>
              <a:rPr lang="fr-FR" sz="1600" dirty="0">
                <a:latin typeface="Trebuchet MS" pitchFamily="34" charset="0"/>
                <a:cs typeface="Arial"/>
              </a:rPr>
              <a:t>Méthode originelle de l’approche Test Driven </a:t>
            </a:r>
            <a:r>
              <a:rPr lang="fr-FR" sz="1600" dirty="0" err="1">
                <a:latin typeface="Trebuchet MS" pitchFamily="34" charset="0"/>
                <a:cs typeface="Arial"/>
              </a:rPr>
              <a:t>Development</a:t>
            </a:r>
            <a:endParaRPr lang="fr-FR" sz="1600" dirty="0">
              <a:latin typeface="Trebuchet MS" pitchFamily="34" charset="0"/>
              <a:cs typeface="Arial"/>
            </a:endParaRPr>
          </a:p>
          <a:p>
            <a:pPr marL="285750" marR="0" lvl="0" indent="-285750" algn="l" defTabSz="914400" rtl="0" eaLnBrk="0" fontAlgn="base" latinLnBrk="0" hangingPunct="0">
              <a:lnSpc>
                <a:spcPct val="100000"/>
              </a:lnSpc>
              <a:spcBef>
                <a:spcPct val="20000"/>
              </a:spcBef>
              <a:spcAft>
                <a:spcPct val="0"/>
              </a:spcAft>
              <a:buClr>
                <a:srgbClr val="FF8C00"/>
              </a:buClr>
              <a:buSzPct val="80000"/>
              <a:buFont typeface="Arial" panose="020B0604020202020204" pitchFamily="34" charset="0"/>
              <a:buChar char="•"/>
              <a:tabLst/>
              <a:defRPr/>
            </a:pPr>
            <a:endParaRPr lang="fr-FR" sz="1600" dirty="0">
              <a:latin typeface="Trebuchet MS" pitchFamily="34" charset="0"/>
              <a:cs typeface="Arial"/>
            </a:endParaRPr>
          </a:p>
          <a:p>
            <a:pPr marL="0" marR="0" lvl="0" indent="0" algn="l" defTabSz="914400" rtl="0" eaLnBrk="0" fontAlgn="base" latinLnBrk="0" hangingPunct="0">
              <a:lnSpc>
                <a:spcPct val="100000"/>
              </a:lnSpc>
              <a:spcBef>
                <a:spcPct val="20000"/>
              </a:spcBef>
              <a:spcAft>
                <a:spcPct val="0"/>
              </a:spcAft>
              <a:buClr>
                <a:srgbClr val="FF8C00"/>
              </a:buClr>
              <a:buSzPct val="80000"/>
              <a:buFont typeface="Wingdings" pitchFamily="2" charset="2"/>
              <a:buNone/>
              <a:tabLst/>
              <a:defRPr/>
            </a:pPr>
            <a:endParaRPr kumimoji="0" lang="fr-FR" sz="2000" b="1" i="0" u="none" strike="noStrike" kern="1200" cap="none" spc="0" normalizeH="0" baseline="0" noProof="0" dirty="0">
              <a:ln>
                <a:noFill/>
              </a:ln>
              <a:solidFill>
                <a:srgbClr val="0097CC"/>
              </a:solidFill>
              <a:effectLst/>
              <a:uLnTx/>
              <a:uFillTx/>
              <a:latin typeface="Trebuchet MS" pitchFamily="34" charset="0"/>
              <a:ea typeface="+mn-ea"/>
              <a:cs typeface="Arial" charset="0"/>
            </a:endParaRPr>
          </a:p>
          <a:p>
            <a:pPr marL="0" marR="0" lvl="0" indent="0" algn="l" defTabSz="914400" rtl="0" eaLnBrk="0" fontAlgn="base" latinLnBrk="0" hangingPunct="0">
              <a:lnSpc>
                <a:spcPct val="100000"/>
              </a:lnSpc>
              <a:spcBef>
                <a:spcPct val="20000"/>
              </a:spcBef>
              <a:spcAft>
                <a:spcPct val="0"/>
              </a:spcAft>
              <a:buClr>
                <a:srgbClr val="FF8C00"/>
              </a:buClr>
              <a:buSzPct val="80000"/>
              <a:buFont typeface="Wingdings" pitchFamily="2" charset="2"/>
              <a:buNone/>
              <a:tabLst/>
              <a:defRPr/>
            </a:pPr>
            <a:endParaRPr kumimoji="0" lang="fr-FR" sz="2000" b="1" i="0" u="none" strike="noStrike" kern="1200" cap="none" spc="0" normalizeH="0" baseline="0" noProof="0" dirty="0">
              <a:ln>
                <a:noFill/>
              </a:ln>
              <a:solidFill>
                <a:srgbClr val="0097CC"/>
              </a:solidFill>
              <a:effectLst/>
              <a:uLnTx/>
              <a:uFillTx/>
              <a:latin typeface="Trebuchet MS" pitchFamily="34" charset="0"/>
              <a:ea typeface="+mn-ea"/>
              <a:cs typeface="Arial" charset="0"/>
            </a:endParaRPr>
          </a:p>
        </p:txBody>
      </p:sp>
      <p:sp>
        <p:nvSpPr>
          <p:cNvPr id="6" name="Titre 1">
            <a:extLst>
              <a:ext uri="{FF2B5EF4-FFF2-40B4-BE49-F238E27FC236}">
                <a16:creationId xmlns:a16="http://schemas.microsoft.com/office/drawing/2014/main" id="{8EF33A48-97FF-4D1C-B0B1-AC482B92411B}"/>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9E26F985-54A0-4E07-B7D6-F0BBC74613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011336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2591618"/>
          </a:xfrm>
        </p:spPr>
        <p:txBody>
          <a:bodyPr>
            <a:normAutofit/>
          </a:bodyPr>
          <a:lstStyle/>
          <a:p>
            <a:pPr marL="0" indent="0">
              <a:spcAft>
                <a:spcPts val="600"/>
              </a:spcAft>
              <a:buNone/>
            </a:pPr>
            <a:r>
              <a:rPr lang="fr-FR" sz="2400" dirty="0">
                <a:latin typeface="Arial"/>
              </a:rPr>
              <a:t>Architecture</a:t>
            </a:r>
            <a:endParaRPr lang="fr-FR" sz="2000" dirty="0">
              <a:latin typeface="Arial"/>
            </a:endParaRPr>
          </a:p>
          <a:p>
            <a:pPr eaLnBrk="1" hangingPunct="1">
              <a:spcBef>
                <a:spcPct val="0"/>
              </a:spcBef>
              <a:buSzTx/>
              <a:defRPr/>
            </a:pPr>
            <a:r>
              <a:rPr lang="fr-FR" sz="2400" dirty="0">
                <a:latin typeface="Trebuchet MS" pitchFamily="34" charset="0"/>
                <a:cs typeface="Arial"/>
              </a:rPr>
              <a:t>Un test unitaire correspond au test d’une classe</a:t>
            </a:r>
          </a:p>
          <a:p>
            <a:pPr eaLnBrk="1" hangingPunct="1">
              <a:spcBef>
                <a:spcPct val="0"/>
              </a:spcBef>
              <a:buSzTx/>
              <a:defRPr/>
            </a:pPr>
            <a:r>
              <a:rPr lang="fr-FR" sz="2400" dirty="0">
                <a:latin typeface="Trebuchet MS" pitchFamily="34" charset="0"/>
                <a:cs typeface="Arial"/>
              </a:rPr>
              <a:t>Un cas de test vérifie le comportement d’une méthode</a:t>
            </a:r>
          </a:p>
          <a:p>
            <a:pPr eaLnBrk="1" hangingPunct="1">
              <a:spcBef>
                <a:spcPct val="0"/>
              </a:spcBef>
              <a:buSzTx/>
              <a:defRPr/>
            </a:pPr>
            <a:r>
              <a:rPr lang="fr-FR" sz="2400" dirty="0">
                <a:latin typeface="Trebuchet MS" pitchFamily="34" charset="0"/>
                <a:cs typeface="Arial"/>
              </a:rPr>
              <a:t>Une suite de test est un ensemble de cas de test</a:t>
            </a:r>
          </a:p>
          <a:p>
            <a:pPr eaLnBrk="1" hangingPunct="1">
              <a:spcBef>
                <a:spcPct val="0"/>
              </a:spcBef>
              <a:buSzTx/>
              <a:defRPr/>
            </a:pPr>
            <a:r>
              <a:rPr lang="fr-FR" sz="2400" dirty="0">
                <a:latin typeface="Trebuchet MS" pitchFamily="34" charset="0"/>
                <a:cs typeface="Arial"/>
              </a:rPr>
              <a:t>Le Test Runner exécute les tests et suites de test</a:t>
            </a:r>
          </a:p>
          <a:p>
            <a:pPr lvl="2">
              <a:defRPr/>
            </a:pPr>
            <a:endParaRPr lang="fr-FR" sz="1050"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79</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993CA916-F445-49D7-BC87-54C5CFD3928F}"/>
              </a:ext>
            </a:extLst>
          </p:cNvPr>
          <p:cNvPicPr>
            <a:picLocks noChangeAspect="1"/>
          </p:cNvPicPr>
          <p:nvPr/>
        </p:nvPicPr>
        <p:blipFill>
          <a:blip r:embed="rId3"/>
          <a:stretch>
            <a:fillRect/>
          </a:stretch>
        </p:blipFill>
        <p:spPr>
          <a:xfrm>
            <a:off x="2915816" y="3429000"/>
            <a:ext cx="3215516" cy="2591366"/>
          </a:xfrm>
          <a:prstGeom prst="rect">
            <a:avLst/>
          </a:prstGeom>
        </p:spPr>
      </p:pic>
      <p:sp>
        <p:nvSpPr>
          <p:cNvPr id="8" name="Titre 1">
            <a:extLst>
              <a:ext uri="{FF2B5EF4-FFF2-40B4-BE49-F238E27FC236}">
                <a16:creationId xmlns:a16="http://schemas.microsoft.com/office/drawing/2014/main" id="{663A199E-505B-4F87-97D9-5BFB406A136A}"/>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6920A50E-DD75-453D-8C41-5A8EBB79B014}"/>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6899254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Avantage du test automatisé</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8</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pic>
        <p:nvPicPr>
          <p:cNvPr id="10" name="Picture Placeholder 20">
            <a:extLst>
              <a:ext uri="{FF2B5EF4-FFF2-40B4-BE49-F238E27FC236}">
                <a16:creationId xmlns:a16="http://schemas.microsoft.com/office/drawing/2014/main" id="{94136E92-9633-4AA9-A4F5-D30CEFFDDDF0}"/>
              </a:ext>
            </a:extLst>
          </p:cNvPr>
          <p:cNvPicPr>
            <a:picLocks noChangeAspect="1"/>
          </p:cNvPicPr>
          <p:nvPr/>
        </p:nvPicPr>
        <p:blipFill rotWithShape="1">
          <a:blip r:embed="rId3">
            <a:extLst>
              <a:ext uri="{28A0092B-C50C-407E-A947-70E740481C1C}">
                <a14:useLocalDpi xmlns:a14="http://schemas.microsoft.com/office/drawing/2010/main" val="0"/>
              </a:ext>
            </a:extLst>
          </a:blip>
          <a:srcRect l="17" t="-101" r="-17" b="-231"/>
          <a:stretch/>
        </p:blipFill>
        <p:spPr bwMode="ltGray">
          <a:xfrm>
            <a:off x="293451" y="2165744"/>
            <a:ext cx="3987800" cy="2934586"/>
          </a:xfrm>
          <a:prstGeom prst="rect">
            <a:avLst/>
          </a:prstGeom>
        </p:spPr>
      </p:pic>
      <p:sp>
        <p:nvSpPr>
          <p:cNvPr id="11" name="Text Placeholder 17">
            <a:extLst>
              <a:ext uri="{FF2B5EF4-FFF2-40B4-BE49-F238E27FC236}">
                <a16:creationId xmlns:a16="http://schemas.microsoft.com/office/drawing/2014/main" id="{189B0330-1E08-4277-A7C5-9D241D6D27AA}"/>
              </a:ext>
            </a:extLst>
          </p:cNvPr>
          <p:cNvSpPr txBox="1">
            <a:spLocks/>
          </p:cNvSpPr>
          <p:nvPr/>
        </p:nvSpPr>
        <p:spPr bwMode="ltGray">
          <a:xfrm>
            <a:off x="275189" y="5257800"/>
            <a:ext cx="3986784" cy="794792"/>
          </a:xfrm>
          <a:prstGeom prst="rect">
            <a:avLst/>
          </a:prstGeom>
          <a:solidFill>
            <a:schemeClr val="tx2"/>
          </a:solidFill>
        </p:spPr>
        <p:txBody>
          <a:bodyPr vert="horz" lIns="91440" tIns="91440" rIns="91440" bIns="91440" rtlCol="0">
            <a:noAutofit/>
          </a:bodyPr>
          <a:lstStyle>
            <a:lvl1pPr marL="0" indent="0" algn="l" defTabSz="914400" rtl="0" eaLnBrk="1" latinLnBrk="0" hangingPunct="1">
              <a:lnSpc>
                <a:spcPct val="90000"/>
              </a:lnSpc>
              <a:spcBef>
                <a:spcPts val="90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900"/>
              </a:spcBef>
              <a:spcAft>
                <a:spcPts val="0"/>
              </a:spcAft>
              <a:buClrTx/>
              <a:buSzTx/>
              <a:buFont typeface="Arial" panose="020B0604020202020204" pitchFamily="34" charset="0"/>
              <a:buNone/>
              <a:tabLst/>
              <a:defRPr/>
            </a:pPr>
            <a:r>
              <a:rPr kumimoji="0" lang="en-CA" sz="1800" b="0" i="0" u="none" strike="noStrike" kern="1200" cap="none" spc="0" normalizeH="0" baseline="0" noProof="0" dirty="0" err="1">
                <a:ln>
                  <a:noFill/>
                </a:ln>
                <a:solidFill>
                  <a:sysClr val="window" lastClr="FFFFFF"/>
                </a:solidFill>
                <a:effectLst/>
                <a:uLnTx/>
                <a:uFillTx/>
                <a:latin typeface="Arial"/>
                <a:ea typeface="+mn-ea"/>
                <a:cs typeface="+mn-cs"/>
              </a:rPr>
              <a:t>Automatique</a:t>
            </a:r>
            <a:endParaRPr kumimoji="0" lang="en-CA" sz="1800" b="0" i="0" u="none" strike="noStrike" kern="1200" cap="none" spc="0" normalizeH="0" baseline="0" noProof="0" dirty="0">
              <a:ln>
                <a:noFill/>
              </a:ln>
              <a:solidFill>
                <a:sysClr val="window" lastClr="FFFFFF"/>
              </a:solidFill>
              <a:effectLst/>
              <a:uLnTx/>
              <a:uFillTx/>
              <a:latin typeface="Arial"/>
              <a:ea typeface="+mn-ea"/>
              <a:cs typeface="+mn-cs"/>
            </a:endParaRPr>
          </a:p>
        </p:txBody>
      </p:sp>
      <p:graphicFrame>
        <p:nvGraphicFramePr>
          <p:cNvPr id="12" name="Diagram 8">
            <a:extLst>
              <a:ext uri="{FF2B5EF4-FFF2-40B4-BE49-F238E27FC236}">
                <a16:creationId xmlns:a16="http://schemas.microsoft.com/office/drawing/2014/main" id="{334FEE65-3681-4948-9F7E-673F9A1FA645}"/>
              </a:ext>
            </a:extLst>
          </p:cNvPr>
          <p:cNvGraphicFramePr/>
          <p:nvPr>
            <p:extLst>
              <p:ext uri="{D42A27DB-BD31-4B8C-83A1-F6EECF244321}">
                <p14:modId xmlns:p14="http://schemas.microsoft.com/office/powerpoint/2010/main" val="2999213154"/>
              </p:ext>
            </p:extLst>
          </p:nvPr>
        </p:nvGraphicFramePr>
        <p:xfrm>
          <a:off x="4378535" y="2165744"/>
          <a:ext cx="4584700" cy="3285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8575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005855"/>
            <a:ext cx="8686800" cy="2591618"/>
          </a:xfrm>
        </p:spPr>
        <p:txBody>
          <a:bodyPr/>
          <a:lstStyle/>
          <a:p>
            <a:pPr marL="0" indent="0">
              <a:buNone/>
            </a:pPr>
            <a:r>
              <a:rPr lang="fr-FR" altLang="fr-FR" sz="2000" dirty="0">
                <a:latin typeface="Arial" panose="020B0604020202020204" pitchFamily="34" charset="0"/>
                <a:cs typeface="Arial" panose="020B0604020202020204" pitchFamily="34" charset="0"/>
              </a:rPr>
              <a:t>Il est possible d’exporter le script dans un langage de développement</a:t>
            </a: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endParaRPr lang="fr-FR" altLang="fr-FR" sz="1800"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80</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96DAD84-1979-4654-AA31-5D71B9298F5C}"/>
              </a:ext>
            </a:extLst>
          </p:cNvPr>
          <p:cNvPicPr>
            <a:picLocks noChangeAspect="1"/>
          </p:cNvPicPr>
          <p:nvPr/>
        </p:nvPicPr>
        <p:blipFill>
          <a:blip r:embed="rId3"/>
          <a:stretch>
            <a:fillRect/>
          </a:stretch>
        </p:blipFill>
        <p:spPr>
          <a:xfrm>
            <a:off x="755576" y="1445211"/>
            <a:ext cx="2324100" cy="800100"/>
          </a:xfrm>
          <a:prstGeom prst="rect">
            <a:avLst/>
          </a:prstGeom>
        </p:spPr>
      </p:pic>
      <p:pic>
        <p:nvPicPr>
          <p:cNvPr id="4" name="Image 3">
            <a:extLst>
              <a:ext uri="{FF2B5EF4-FFF2-40B4-BE49-F238E27FC236}">
                <a16:creationId xmlns:a16="http://schemas.microsoft.com/office/drawing/2014/main" id="{1E865AED-CBD3-421E-8B4F-564200998248}"/>
              </a:ext>
            </a:extLst>
          </p:cNvPr>
          <p:cNvPicPr>
            <a:picLocks noChangeAspect="1"/>
          </p:cNvPicPr>
          <p:nvPr/>
        </p:nvPicPr>
        <p:blipFill rotWithShape="1">
          <a:blip r:embed="rId4"/>
          <a:srcRect l="5000" t="20430" r="57087" b="31971"/>
          <a:stretch/>
        </p:blipFill>
        <p:spPr>
          <a:xfrm>
            <a:off x="1917626" y="2492896"/>
            <a:ext cx="4894204" cy="3456384"/>
          </a:xfrm>
          <a:prstGeom prst="rect">
            <a:avLst/>
          </a:prstGeom>
        </p:spPr>
      </p:pic>
      <p:sp>
        <p:nvSpPr>
          <p:cNvPr id="8" name="Titre 1">
            <a:extLst>
              <a:ext uri="{FF2B5EF4-FFF2-40B4-BE49-F238E27FC236}">
                <a16:creationId xmlns:a16="http://schemas.microsoft.com/office/drawing/2014/main" id="{1E8CD821-ED7E-4370-846C-9798680EF489}"/>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3" name="Espace réservé du pied de page 2">
            <a:extLst>
              <a:ext uri="{FF2B5EF4-FFF2-40B4-BE49-F238E27FC236}">
                <a16:creationId xmlns:a16="http://schemas.microsoft.com/office/drawing/2014/main" id="{7729BB67-5297-465F-89E0-2F3970E130B4}"/>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704403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3168352"/>
          </a:xfrm>
        </p:spPr>
        <p:txBody>
          <a:bodyPr>
            <a:normAutofit/>
          </a:bodyPr>
          <a:lstStyle/>
          <a:p>
            <a:pPr marL="0" indent="0">
              <a:buNone/>
            </a:pPr>
            <a:r>
              <a:rPr lang="fr-FR" altLang="fr-FR" sz="1200" b="1" dirty="0">
                <a:latin typeface="Arial" panose="020B0604020202020204" pitchFamily="34" charset="0"/>
                <a:cs typeface="Arial" panose="020B0604020202020204" pitchFamily="34" charset="0"/>
              </a:rPr>
              <a:t>Rappel de la structure d’un test unitaire</a:t>
            </a:r>
          </a:p>
          <a:p>
            <a:r>
              <a:rPr lang="fr-FR" sz="2000" dirty="0"/>
              <a:t>Import des librairies</a:t>
            </a:r>
          </a:p>
          <a:p>
            <a:r>
              <a:rPr lang="fr-FR" sz="2000" dirty="0"/>
              <a:t>Classe de test suite</a:t>
            </a:r>
          </a:p>
          <a:p>
            <a:pPr lvl="1"/>
            <a:r>
              <a:rPr lang="fr-FR" sz="1600" dirty="0"/>
              <a:t>Méthode pour les CI de la suite de test</a:t>
            </a:r>
          </a:p>
          <a:p>
            <a:pPr lvl="1"/>
            <a:endParaRPr lang="fr-FR" sz="1600" dirty="0"/>
          </a:p>
          <a:p>
            <a:pPr lvl="2"/>
            <a:r>
              <a:rPr lang="fr-FR" sz="1400" dirty="0"/>
              <a:t>Méthode pour les CI pour un test</a:t>
            </a:r>
          </a:p>
          <a:p>
            <a:pPr lvl="2"/>
            <a:r>
              <a:rPr lang="fr-FR" sz="1400" dirty="0"/>
              <a:t>Méthodes pour les tests</a:t>
            </a:r>
          </a:p>
          <a:p>
            <a:pPr lvl="2"/>
            <a:r>
              <a:rPr lang="fr-FR" sz="1400" dirty="0"/>
              <a:t>Annotations pour le paramétrage des données</a:t>
            </a:r>
          </a:p>
          <a:p>
            <a:pPr lvl="2"/>
            <a:r>
              <a:rPr lang="fr-FR" sz="1400" dirty="0"/>
              <a:t>Méthode pour les CF d’un test</a:t>
            </a:r>
          </a:p>
          <a:p>
            <a:pPr lvl="2"/>
            <a:endParaRPr lang="fr-FR" sz="1400" dirty="0"/>
          </a:p>
          <a:p>
            <a:pPr lvl="1"/>
            <a:r>
              <a:rPr lang="fr-FR" sz="1600" dirty="0"/>
              <a:t>Méthode pour les CF de la suite de test</a:t>
            </a:r>
          </a:p>
          <a:p>
            <a:pPr marL="457200" lvl="1" indent="0">
              <a:buNone/>
            </a:pPr>
            <a:endParaRPr lang="fr-FR" altLang="fr-FR" sz="1600" dirty="0">
              <a:latin typeface="Arial" panose="020B0604020202020204" pitchFamily="34" charset="0"/>
              <a:cs typeface="Arial" panose="020B0604020202020204" pitchFamily="34" charset="0"/>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81</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CD815039-8F23-4813-9D55-D090096C625C}"/>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EC9CC960-25B2-4B05-938C-7C29F33FB0F0}"/>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7063061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65424"/>
            <a:ext cx="8686800" cy="3575744"/>
          </a:xfrm>
        </p:spPr>
        <p:txBody>
          <a:bodyPr>
            <a:normAutofit fontScale="77500" lnSpcReduction="20000"/>
          </a:bodyPr>
          <a:lstStyle/>
          <a:p>
            <a:pPr marL="0" indent="0">
              <a:spcAft>
                <a:spcPts val="600"/>
              </a:spcAft>
              <a:buNone/>
            </a:pPr>
            <a:r>
              <a:rPr lang="fr-FR" dirty="0">
                <a:latin typeface="Arial" panose="020B0604020202020204" pitchFamily="34" charset="0"/>
                <a:cs typeface="Arial" panose="020B0604020202020204" pitchFamily="34" charset="0"/>
              </a:rPr>
              <a:t>Structure d’un test</a:t>
            </a:r>
          </a:p>
          <a:p>
            <a:pPr marL="0" indent="0" eaLnBrk="1" hangingPunct="1">
              <a:spcBef>
                <a:spcPct val="0"/>
              </a:spcBef>
              <a:buSzTx/>
              <a:buNone/>
              <a:defRPr/>
            </a:pPr>
            <a:endParaRPr lang="fr-FR" u="sng" dirty="0">
              <a:latin typeface="Trebuchet MS" pitchFamily="34" charset="0"/>
              <a:cs typeface="Arial"/>
            </a:endParaRPr>
          </a:p>
          <a:p>
            <a:pPr eaLnBrk="1" hangingPunct="1">
              <a:spcBef>
                <a:spcPct val="0"/>
              </a:spcBef>
              <a:buSzTx/>
              <a:defRPr/>
            </a:pPr>
            <a:r>
              <a:rPr lang="fr-FR" dirty="0" err="1">
                <a:solidFill>
                  <a:srgbClr val="FF0000"/>
                </a:solidFill>
                <a:latin typeface="Trebuchet MS" pitchFamily="34" charset="0"/>
                <a:cs typeface="Arial"/>
              </a:rPr>
              <a:t>BeforeClass</a:t>
            </a:r>
            <a:r>
              <a:rPr lang="fr-FR" dirty="0">
                <a:latin typeface="Trebuchet MS" pitchFamily="34" charset="0"/>
                <a:cs typeface="Arial"/>
              </a:rPr>
              <a:t>: méthode pour l’initialisation de la classe</a:t>
            </a:r>
          </a:p>
          <a:p>
            <a:pPr eaLnBrk="1" hangingPunct="1">
              <a:spcBef>
                <a:spcPct val="0"/>
              </a:spcBef>
              <a:buSzTx/>
              <a:defRPr/>
            </a:pPr>
            <a:r>
              <a:rPr lang="fr-FR" dirty="0" err="1">
                <a:solidFill>
                  <a:srgbClr val="FF0000"/>
                </a:solidFill>
                <a:latin typeface="Trebuchet MS" pitchFamily="34" charset="0"/>
                <a:cs typeface="Arial"/>
              </a:rPr>
              <a:t>Before</a:t>
            </a:r>
            <a:r>
              <a:rPr lang="fr-FR" dirty="0">
                <a:latin typeface="Trebuchet MS" pitchFamily="34" charset="0"/>
                <a:cs typeface="Arial"/>
              </a:rPr>
              <a:t>: méthode exécutée  avant chaque test</a:t>
            </a:r>
          </a:p>
          <a:p>
            <a:pPr eaLnBrk="1" hangingPunct="1">
              <a:spcBef>
                <a:spcPct val="0"/>
              </a:spcBef>
              <a:buSzTx/>
              <a:defRPr/>
            </a:pPr>
            <a:r>
              <a:rPr lang="fr-FR" dirty="0">
                <a:solidFill>
                  <a:srgbClr val="FF0000"/>
                </a:solidFill>
                <a:latin typeface="Trebuchet MS" pitchFamily="34" charset="0"/>
                <a:cs typeface="Arial"/>
              </a:rPr>
              <a:t>Test</a:t>
            </a:r>
            <a:r>
              <a:rPr lang="fr-FR" dirty="0">
                <a:latin typeface="Trebuchet MS" pitchFamily="34" charset="0"/>
                <a:cs typeface="Arial"/>
              </a:rPr>
              <a:t>: méthode de test</a:t>
            </a:r>
          </a:p>
          <a:p>
            <a:pPr eaLnBrk="1" hangingPunct="1">
              <a:spcBef>
                <a:spcPct val="0"/>
              </a:spcBef>
              <a:buSzTx/>
              <a:defRPr/>
            </a:pPr>
            <a:r>
              <a:rPr lang="fr-FR" dirty="0" err="1">
                <a:solidFill>
                  <a:srgbClr val="FF0000"/>
                </a:solidFill>
                <a:latin typeface="Trebuchet MS" pitchFamily="34" charset="0"/>
                <a:cs typeface="Arial"/>
              </a:rPr>
              <a:t>After</a:t>
            </a:r>
            <a:r>
              <a:rPr lang="fr-FR" dirty="0">
                <a:latin typeface="Trebuchet MS" pitchFamily="34" charset="0"/>
                <a:cs typeface="Arial"/>
              </a:rPr>
              <a:t>: méthode exécutée après chaque test</a:t>
            </a:r>
          </a:p>
          <a:p>
            <a:pPr eaLnBrk="1" hangingPunct="1">
              <a:spcBef>
                <a:spcPct val="0"/>
              </a:spcBef>
              <a:buSzTx/>
              <a:defRPr/>
            </a:pPr>
            <a:r>
              <a:rPr lang="fr-FR" dirty="0" err="1">
                <a:solidFill>
                  <a:srgbClr val="FF0000"/>
                </a:solidFill>
                <a:latin typeface="Trebuchet MS" pitchFamily="34" charset="0"/>
                <a:cs typeface="Arial"/>
              </a:rPr>
              <a:t>AfterClass</a:t>
            </a:r>
            <a:r>
              <a:rPr lang="fr-FR" dirty="0">
                <a:latin typeface="Trebuchet MS" pitchFamily="34" charset="0"/>
                <a:cs typeface="Arial"/>
              </a:rPr>
              <a:t>: méthode exécutée à la destruction de la classe de test</a:t>
            </a: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Un test ne retourne pas d’objet</a:t>
            </a:r>
          </a:p>
          <a:p>
            <a:pPr eaLnBrk="1" hangingPunct="1">
              <a:spcBef>
                <a:spcPct val="0"/>
              </a:spcBef>
              <a:buSzTx/>
              <a:defRPr/>
            </a:pPr>
            <a:r>
              <a:rPr lang="fr-FR" dirty="0">
                <a:latin typeface="Trebuchet MS" pitchFamily="34" charset="0"/>
                <a:cs typeface="Arial"/>
              </a:rPr>
              <a:t>Un test en échec renvoie une assertion fausse</a:t>
            </a: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90998A26-097B-45C3-89DD-DFE6B04BF571}"/>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JUnit</a:t>
            </a:r>
          </a:p>
        </p:txBody>
      </p:sp>
      <p:sp>
        <p:nvSpPr>
          <p:cNvPr id="2" name="Espace réservé du pied de page 1">
            <a:extLst>
              <a:ext uri="{FF2B5EF4-FFF2-40B4-BE49-F238E27FC236}">
                <a16:creationId xmlns:a16="http://schemas.microsoft.com/office/drawing/2014/main" id="{03985DDD-32E9-4BA3-8A89-0DAEC5B1068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914345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398763"/>
            <a:ext cx="8686800" cy="2591618"/>
          </a:xfrm>
        </p:spPr>
        <p:txBody>
          <a:bodyPr>
            <a:normAutofit/>
          </a:bodyPr>
          <a:lstStyle/>
          <a:p>
            <a:pPr marL="0" indent="0">
              <a:spcAft>
                <a:spcPts val="600"/>
              </a:spcAft>
              <a:buNone/>
            </a:pPr>
            <a:r>
              <a:rPr lang="fr-FR" sz="2000" dirty="0">
                <a:latin typeface="Arial" panose="020B0604020202020204" pitchFamily="34" charset="0"/>
                <a:cs typeface="Arial" panose="020B0604020202020204" pitchFamily="34" charset="0"/>
              </a:rPr>
              <a:t>Objet</a:t>
            </a:r>
            <a:r>
              <a:rPr lang="fr-FR" sz="2000" b="1"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WebDriver</a:t>
            </a:r>
            <a:endParaRPr lang="fr-FR" sz="2000" dirty="0">
              <a:latin typeface="Arial" panose="020B0604020202020204" pitchFamily="34" charset="0"/>
              <a:cs typeface="Arial" panose="020B0604020202020204" pitchFamily="34" charset="0"/>
            </a:endParaRPr>
          </a:p>
          <a:p>
            <a:pPr eaLnBrk="1" hangingPunct="1">
              <a:spcBef>
                <a:spcPct val="0"/>
              </a:spcBef>
              <a:buSzTx/>
              <a:defRPr/>
            </a:pPr>
            <a:r>
              <a:rPr lang="fr-FR" sz="1800" dirty="0">
                <a:latin typeface="Trebuchet MS" pitchFamily="34" charset="0"/>
                <a:cs typeface="Arial"/>
              </a:rPr>
              <a:t>Classe permettant de piloter le driver et les commandes </a:t>
            </a:r>
            <a:r>
              <a:rPr lang="fr-FR" sz="1800" dirty="0" err="1">
                <a:latin typeface="Trebuchet MS" pitchFamily="34" charset="0"/>
                <a:cs typeface="Arial"/>
              </a:rPr>
              <a:t>Selenium</a:t>
            </a:r>
            <a:endParaRPr lang="fr-FR" sz="1800" dirty="0">
              <a:latin typeface="Trebuchet MS" pitchFamily="34" charset="0"/>
              <a:cs typeface="Arial"/>
            </a:endParaRPr>
          </a:p>
          <a:p>
            <a:pPr eaLnBrk="1" hangingPunct="1">
              <a:spcBef>
                <a:spcPct val="0"/>
              </a:spcBef>
              <a:buSzTx/>
              <a:defRPr/>
            </a:pPr>
            <a:r>
              <a:rPr lang="fr-FR" sz="1800" dirty="0">
                <a:latin typeface="Trebuchet MS" pitchFamily="34" charset="0"/>
                <a:cs typeface="Arial"/>
              </a:rPr>
              <a:t>Une classe </a:t>
            </a:r>
            <a:r>
              <a:rPr lang="fr-FR" sz="1800" dirty="0" err="1">
                <a:latin typeface="Trebuchet MS" pitchFamily="34" charset="0"/>
                <a:cs typeface="Arial"/>
              </a:rPr>
              <a:t>WebDriver</a:t>
            </a:r>
            <a:r>
              <a:rPr lang="fr-FR" sz="1800" dirty="0">
                <a:latin typeface="Trebuchet MS" pitchFamily="34" charset="0"/>
                <a:cs typeface="Arial"/>
              </a:rPr>
              <a:t> par browser</a:t>
            </a:r>
          </a:p>
          <a:p>
            <a:pPr eaLnBrk="1" hangingPunct="1">
              <a:spcBef>
                <a:spcPct val="0"/>
              </a:spcBef>
              <a:buSzTx/>
              <a:defRPr/>
            </a:pPr>
            <a:r>
              <a:rPr lang="fr-FR" sz="1800" dirty="0" err="1">
                <a:latin typeface="Trebuchet MS" pitchFamily="34" charset="0"/>
                <a:cs typeface="Arial"/>
              </a:rPr>
              <a:t>ChromeDriver</a:t>
            </a:r>
            <a:endParaRPr lang="fr-FR" sz="1800" dirty="0">
              <a:latin typeface="Trebuchet MS" pitchFamily="34" charset="0"/>
              <a:cs typeface="Arial"/>
            </a:endParaRPr>
          </a:p>
          <a:p>
            <a:pPr eaLnBrk="1" hangingPunct="1">
              <a:spcBef>
                <a:spcPct val="0"/>
              </a:spcBef>
              <a:buSzTx/>
              <a:defRPr/>
            </a:pPr>
            <a:r>
              <a:rPr lang="fr-FR" sz="1800" dirty="0" err="1">
                <a:latin typeface="Trebuchet MS" pitchFamily="34" charset="0"/>
                <a:cs typeface="Arial"/>
              </a:rPr>
              <a:t>InternetExplorerDriver</a:t>
            </a:r>
            <a:endParaRPr lang="fr-FR" sz="1800"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83</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B242A7B6-9C39-4847-822E-F06722835C0C}"/>
              </a:ext>
            </a:extLst>
          </p:cNvPr>
          <p:cNvPicPr>
            <a:picLocks noChangeAspect="1"/>
          </p:cNvPicPr>
          <p:nvPr/>
        </p:nvPicPr>
        <p:blipFill>
          <a:blip r:embed="rId3"/>
          <a:stretch>
            <a:fillRect/>
          </a:stretch>
        </p:blipFill>
        <p:spPr>
          <a:xfrm>
            <a:off x="1619672" y="3140968"/>
            <a:ext cx="5740260" cy="1872208"/>
          </a:xfrm>
          <a:prstGeom prst="rect">
            <a:avLst/>
          </a:prstGeom>
        </p:spPr>
      </p:pic>
      <p:sp>
        <p:nvSpPr>
          <p:cNvPr id="6" name="Titre 1">
            <a:extLst>
              <a:ext uri="{FF2B5EF4-FFF2-40B4-BE49-F238E27FC236}">
                <a16:creationId xmlns:a16="http://schemas.microsoft.com/office/drawing/2014/main" id="{EB613ACD-5FF2-4D38-AB27-FEA2303993B6}"/>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librairies</a:t>
            </a:r>
          </a:p>
        </p:txBody>
      </p:sp>
      <p:sp>
        <p:nvSpPr>
          <p:cNvPr id="2" name="Espace réservé du pied de page 1">
            <a:extLst>
              <a:ext uri="{FF2B5EF4-FFF2-40B4-BE49-F238E27FC236}">
                <a16:creationId xmlns:a16="http://schemas.microsoft.com/office/drawing/2014/main" id="{F888953C-FCA9-47AC-B281-4305D38A567B}"/>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6913433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1132" y="1268760"/>
            <a:ext cx="8686800" cy="3198994"/>
          </a:xfrm>
        </p:spPr>
        <p:txBody>
          <a:bodyPr>
            <a:normAutofit fontScale="92500" lnSpcReduction="10000"/>
          </a:bodyPr>
          <a:lstStyle/>
          <a:p>
            <a:pPr marL="0" indent="0">
              <a:spcAft>
                <a:spcPts val="600"/>
              </a:spcAft>
              <a:buNone/>
            </a:pPr>
            <a:r>
              <a:rPr lang="fr-FR" sz="1200" b="1" dirty="0">
                <a:latin typeface="Arial"/>
              </a:rPr>
              <a:t>Principales fonctions de configuration du Driver</a:t>
            </a:r>
          </a:p>
          <a:p>
            <a:pPr eaLnBrk="1" hangingPunct="1">
              <a:spcBef>
                <a:spcPct val="0"/>
              </a:spcBef>
              <a:buSzTx/>
              <a:defRPr/>
            </a:pPr>
            <a:r>
              <a:rPr lang="fr-FR" sz="1200" i="1" dirty="0" err="1"/>
              <a:t>driver.manage</a:t>
            </a:r>
            <a:r>
              <a:rPr lang="fr-FR" sz="1200" i="1" dirty="0"/>
              <a:t>().</a:t>
            </a:r>
            <a:r>
              <a:rPr lang="fr-FR" sz="1200" i="1" dirty="0" err="1"/>
              <a:t>window</a:t>
            </a:r>
            <a:r>
              <a:rPr lang="fr-FR" sz="1200" i="1" dirty="0"/>
              <a:t>().</a:t>
            </a:r>
            <a:r>
              <a:rPr lang="fr-FR" sz="1200" i="1" dirty="0" err="1"/>
              <a:t>maximize</a:t>
            </a:r>
            <a:r>
              <a:rPr lang="fr-FR" sz="1200" i="1" dirty="0"/>
              <a:t>();</a:t>
            </a:r>
          </a:p>
          <a:p>
            <a:pPr eaLnBrk="1" hangingPunct="1">
              <a:spcBef>
                <a:spcPct val="0"/>
              </a:spcBef>
              <a:buSzTx/>
              <a:defRPr/>
            </a:pPr>
            <a:endParaRPr lang="fr-FR" sz="1200" i="1" dirty="0"/>
          </a:p>
          <a:p>
            <a:pPr eaLnBrk="1" hangingPunct="1">
              <a:spcBef>
                <a:spcPct val="0"/>
              </a:spcBef>
              <a:buSzTx/>
              <a:defRPr/>
            </a:pPr>
            <a:r>
              <a:rPr lang="fr-FR" sz="1200" i="1" dirty="0" err="1"/>
              <a:t>driver.manage</a:t>
            </a:r>
            <a:r>
              <a:rPr lang="fr-FR" sz="1200" i="1" dirty="0"/>
              <a:t>().</a:t>
            </a:r>
            <a:r>
              <a:rPr lang="fr-FR" sz="1200" i="1" dirty="0" err="1"/>
              <a:t>window</a:t>
            </a:r>
            <a:r>
              <a:rPr lang="fr-FR" sz="1200" i="1" dirty="0"/>
              <a:t>().</a:t>
            </a:r>
            <a:r>
              <a:rPr lang="fr-FR" sz="1200" i="1" dirty="0" err="1"/>
              <a:t>fullscreen</a:t>
            </a:r>
            <a:r>
              <a:rPr lang="fr-FR" sz="1200" i="1" dirty="0"/>
              <a:t>();</a:t>
            </a:r>
          </a:p>
          <a:p>
            <a:pPr eaLnBrk="1" hangingPunct="1">
              <a:spcBef>
                <a:spcPct val="0"/>
              </a:spcBef>
              <a:buSzTx/>
              <a:defRPr/>
            </a:pPr>
            <a:endParaRPr lang="fr-FR" sz="1200" i="1" dirty="0"/>
          </a:p>
          <a:p>
            <a:pPr marL="0" indent="0" eaLnBrk="1" hangingPunct="1">
              <a:spcBef>
                <a:spcPct val="0"/>
              </a:spcBef>
              <a:buSzTx/>
              <a:buNone/>
              <a:defRPr/>
            </a:pPr>
            <a:r>
              <a:rPr lang="fr-FR" sz="1200" b="1" dirty="0">
                <a:latin typeface="Arial"/>
              </a:rPr>
              <a:t>Synchronisation</a:t>
            </a:r>
            <a:endParaRPr lang="fr-FR" sz="1200" i="1" dirty="0"/>
          </a:p>
          <a:p>
            <a:pPr marL="0" indent="0">
              <a:spcAft>
                <a:spcPts val="600"/>
              </a:spcAft>
              <a:buNone/>
            </a:pPr>
            <a:r>
              <a:rPr lang="fr-FR" sz="1200" dirty="0">
                <a:latin typeface="Trebuchet MS" pitchFamily="34" charset="0"/>
                <a:cs typeface="Arial"/>
              </a:rPr>
              <a:t>Synchronisation par défaut: </a:t>
            </a:r>
            <a:r>
              <a:rPr lang="fr-FR" sz="1200" dirty="0" err="1">
                <a:latin typeface="Trebuchet MS" pitchFamily="34" charset="0"/>
                <a:cs typeface="Arial"/>
              </a:rPr>
              <a:t>Implicit</a:t>
            </a:r>
            <a:r>
              <a:rPr lang="fr-FR" sz="1200" dirty="0">
                <a:latin typeface="Trebuchet MS" pitchFamily="34" charset="0"/>
                <a:cs typeface="Arial"/>
              </a:rPr>
              <a:t> </a:t>
            </a:r>
            <a:r>
              <a:rPr lang="fr-FR" sz="1200" dirty="0" err="1">
                <a:latin typeface="Trebuchet MS" pitchFamily="34" charset="0"/>
                <a:cs typeface="Arial"/>
              </a:rPr>
              <a:t>Wait</a:t>
            </a:r>
            <a:endParaRPr lang="fr-FR" sz="1200" dirty="0">
              <a:latin typeface="Trebuchet MS" pitchFamily="34" charset="0"/>
              <a:cs typeface="Arial"/>
            </a:endParaRPr>
          </a:p>
          <a:p>
            <a:pPr marL="0" indent="0">
              <a:spcAft>
                <a:spcPts val="600"/>
              </a:spcAft>
              <a:buNone/>
            </a:pPr>
            <a:r>
              <a:rPr lang="fr-FR" sz="1200" dirty="0">
                <a:latin typeface="Trebuchet MS" pitchFamily="34" charset="0"/>
                <a:cs typeface="Arial"/>
              </a:rPr>
              <a:t>On peut définir un temps de synchronisation par défaut avant d’envoyer une erreur pour une commande du driver</a:t>
            </a:r>
          </a:p>
          <a:p>
            <a:pPr marL="0" indent="0">
              <a:spcAft>
                <a:spcPts val="600"/>
              </a:spcAft>
              <a:buNone/>
            </a:pPr>
            <a:endParaRPr lang="fr-FR" sz="1200" dirty="0">
              <a:latin typeface="Trebuchet MS" pitchFamily="34" charset="0"/>
              <a:cs typeface="Arial"/>
            </a:endParaRPr>
          </a:p>
          <a:p>
            <a:pPr marL="0" indent="0">
              <a:spcAft>
                <a:spcPts val="600"/>
              </a:spcAft>
              <a:buNone/>
            </a:pPr>
            <a:r>
              <a:rPr lang="fr-FR" sz="1200" b="1" dirty="0">
                <a:latin typeface="Arial"/>
              </a:rPr>
              <a:t>Navigation</a:t>
            </a:r>
          </a:p>
          <a:p>
            <a:pPr>
              <a:spcAft>
                <a:spcPts val="600"/>
              </a:spcAft>
            </a:pPr>
            <a:r>
              <a:rPr lang="fr-FR" sz="1200" dirty="0" err="1"/>
              <a:t>driver.get</a:t>
            </a:r>
            <a:r>
              <a:rPr lang="fr-FR" sz="1200" dirty="0"/>
              <a:t>("http://newtours.demoaut.com/");</a:t>
            </a:r>
          </a:p>
          <a:p>
            <a:pPr>
              <a:spcAft>
                <a:spcPts val="600"/>
              </a:spcAft>
            </a:pPr>
            <a:r>
              <a:rPr lang="fr-FR" sz="1200" dirty="0" err="1"/>
              <a:t>driver.navigate</a:t>
            </a:r>
            <a:r>
              <a:rPr lang="fr-FR" sz="1200" dirty="0"/>
              <a:t>().to("http://newtours.demoaut.com/");</a:t>
            </a:r>
            <a:endParaRPr lang="fr-FR" sz="1200" b="1" dirty="0">
              <a:solidFill>
                <a:srgbClr val="FF0000"/>
              </a:solidFill>
              <a:latin typeface="Arial"/>
            </a:endParaRPr>
          </a:p>
          <a:p>
            <a:pPr marL="0" indent="0">
              <a:spcAft>
                <a:spcPts val="600"/>
              </a:spcAft>
              <a:buNone/>
            </a:pPr>
            <a:r>
              <a:rPr lang="fr-FR" sz="1200" b="1" dirty="0">
                <a:latin typeface="Arial"/>
              </a:rPr>
              <a:t>Fermeture</a:t>
            </a:r>
            <a:endParaRPr lang="fr-FR" sz="1200" i="1" dirty="0"/>
          </a:p>
          <a:p>
            <a:pPr eaLnBrk="1" hangingPunct="1">
              <a:spcBef>
                <a:spcPct val="0"/>
              </a:spcBef>
              <a:buSzTx/>
              <a:defRPr/>
            </a:pPr>
            <a:r>
              <a:rPr lang="fr-FR" sz="1200" i="1" dirty="0" err="1"/>
              <a:t>driver.quit</a:t>
            </a:r>
            <a:r>
              <a:rPr lang="fr-FR" sz="1200" i="1" dirty="0"/>
              <a:t>();</a:t>
            </a: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marL="0" indent="0">
              <a:spcAft>
                <a:spcPts val="600"/>
              </a:spcAft>
              <a:buNone/>
            </a:pPr>
            <a:endParaRPr lang="fr-FR" sz="900" b="1" dirty="0">
              <a:solidFill>
                <a:srgbClr val="FF0000"/>
              </a:solidFill>
              <a:latin typeface="Arial"/>
            </a:endParaRPr>
          </a:p>
          <a:p>
            <a:pPr eaLnBrk="1" hangingPunct="1">
              <a:spcBef>
                <a:spcPct val="0"/>
              </a:spcBef>
              <a:buSzTx/>
              <a:defRPr/>
            </a:pPr>
            <a:endParaRPr lang="fr-FR" sz="900" i="1" dirty="0"/>
          </a:p>
          <a:p>
            <a:pPr eaLnBrk="1" hangingPunct="1">
              <a:spcBef>
                <a:spcPct val="0"/>
              </a:spcBef>
              <a:buSzTx/>
              <a:defRPr/>
            </a:pPr>
            <a:endParaRPr lang="fr-FR" sz="900" i="1" dirty="0"/>
          </a:p>
          <a:p>
            <a:pPr eaLnBrk="1" hangingPunct="1">
              <a:spcBef>
                <a:spcPct val="0"/>
              </a:spcBef>
              <a:buSzTx/>
              <a:defRPr/>
            </a:pPr>
            <a:endParaRPr lang="fr-FR" sz="900" dirty="0">
              <a:latin typeface="Trebuchet MS" pitchFamily="34" charset="0"/>
              <a:cs typeface="Arial"/>
            </a:endParaRPr>
          </a:p>
          <a:p>
            <a:pPr marL="0" indent="0">
              <a:spcAft>
                <a:spcPts val="600"/>
              </a:spcAft>
              <a:buNone/>
            </a:pPr>
            <a:endParaRPr lang="fr-FR" sz="900" b="1" dirty="0">
              <a:solidFill>
                <a:srgbClr val="FF0000"/>
              </a:solidFill>
              <a:latin typeface="Arial"/>
            </a:endParaRPr>
          </a:p>
          <a:p>
            <a:pPr lvl="2">
              <a:defRPr/>
            </a:pPr>
            <a:endParaRPr lang="fr-FR" sz="700" b="1" dirty="0">
              <a:solidFill>
                <a:srgbClr val="786E64"/>
              </a:solidFill>
            </a:endParaRPr>
          </a:p>
          <a:p>
            <a:pPr>
              <a:spcAft>
                <a:spcPts val="600"/>
              </a:spcAft>
            </a:pPr>
            <a:endParaRPr lang="fr-FR" sz="7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84</a:t>
            </a:fld>
            <a:endParaRPr lang="fr-FR" altLang="fr-FR" sz="1200">
              <a:solidFill>
                <a:srgbClr val="000000"/>
              </a:solidFill>
              <a:latin typeface="Calibri" panose="020F0502020204030204" pitchFamily="34" charset="0"/>
            </a:endParaRPr>
          </a:p>
        </p:txBody>
      </p:sp>
      <p:pic>
        <p:nvPicPr>
          <p:cNvPr id="8" name="Image 7">
            <a:extLst>
              <a:ext uri="{FF2B5EF4-FFF2-40B4-BE49-F238E27FC236}">
                <a16:creationId xmlns:a16="http://schemas.microsoft.com/office/drawing/2014/main" id="{6CE0BD89-42A9-4EE8-A966-57AB0D1F6227}"/>
              </a:ext>
            </a:extLst>
          </p:cNvPr>
          <p:cNvPicPr>
            <a:picLocks noChangeAspect="1"/>
          </p:cNvPicPr>
          <p:nvPr/>
        </p:nvPicPr>
        <p:blipFill>
          <a:blip r:embed="rId3"/>
          <a:stretch>
            <a:fillRect/>
          </a:stretch>
        </p:blipFill>
        <p:spPr>
          <a:xfrm>
            <a:off x="457200" y="5574094"/>
            <a:ext cx="8440732" cy="319635"/>
          </a:xfrm>
          <a:prstGeom prst="rect">
            <a:avLst/>
          </a:prstGeom>
        </p:spPr>
      </p:pic>
      <p:pic>
        <p:nvPicPr>
          <p:cNvPr id="9" name="Image 8">
            <a:extLst>
              <a:ext uri="{FF2B5EF4-FFF2-40B4-BE49-F238E27FC236}">
                <a16:creationId xmlns:a16="http://schemas.microsoft.com/office/drawing/2014/main" id="{3801BFAA-8432-4C2B-87F8-8FBABE777ACE}"/>
              </a:ext>
            </a:extLst>
          </p:cNvPr>
          <p:cNvPicPr>
            <a:picLocks noChangeAspect="1"/>
          </p:cNvPicPr>
          <p:nvPr/>
        </p:nvPicPr>
        <p:blipFill rotWithShape="1">
          <a:blip r:embed="rId4"/>
          <a:srcRect b="4121"/>
          <a:stretch/>
        </p:blipFill>
        <p:spPr>
          <a:xfrm>
            <a:off x="348814" y="4971378"/>
            <a:ext cx="7543800" cy="319636"/>
          </a:xfrm>
          <a:prstGeom prst="rect">
            <a:avLst/>
          </a:prstGeom>
        </p:spPr>
      </p:pic>
      <p:sp>
        <p:nvSpPr>
          <p:cNvPr id="10" name="Titre 1">
            <a:extLst>
              <a:ext uri="{FF2B5EF4-FFF2-40B4-BE49-F238E27FC236}">
                <a16:creationId xmlns:a16="http://schemas.microsoft.com/office/drawing/2014/main" id="{26BCED35-ACF5-4F61-9571-DF942FBB2D1F}"/>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Initialisation</a:t>
            </a:r>
          </a:p>
        </p:txBody>
      </p:sp>
      <p:sp>
        <p:nvSpPr>
          <p:cNvPr id="2" name="Espace réservé du pied de page 1">
            <a:extLst>
              <a:ext uri="{FF2B5EF4-FFF2-40B4-BE49-F238E27FC236}">
                <a16:creationId xmlns:a16="http://schemas.microsoft.com/office/drawing/2014/main" id="{F115A3CC-775B-4FCF-91AC-34B1EE2F804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42624441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484784"/>
            <a:ext cx="8686800" cy="2591618"/>
          </a:xfrm>
        </p:spPr>
        <p:txBody>
          <a:bodyPr>
            <a:normAutofit fontScale="55000" lnSpcReduction="20000"/>
          </a:bodyPr>
          <a:lstStyle/>
          <a:p>
            <a:pPr marL="0" indent="0">
              <a:spcAft>
                <a:spcPts val="600"/>
              </a:spcAft>
              <a:buNone/>
            </a:pPr>
            <a:r>
              <a:rPr lang="fr-FR" b="1" dirty="0">
                <a:latin typeface="Trebuchet MS" pitchFamily="34" charset="0"/>
                <a:cs typeface="Arial"/>
              </a:rPr>
              <a:t>Exercice A</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ExerciceA</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Créer une méthode </a:t>
            </a:r>
            <a:r>
              <a:rPr lang="fr-FR" dirty="0" err="1">
                <a:latin typeface="Trebuchet MS" pitchFamily="34" charset="0"/>
                <a:cs typeface="Arial"/>
              </a:rPr>
              <a:t>lancementChromeDriver</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Lancer chrome en </a:t>
            </a:r>
            <a:r>
              <a:rPr lang="fr-FR" dirty="0" err="1">
                <a:latin typeface="Trebuchet MS" pitchFamily="34" charset="0"/>
                <a:cs typeface="Arial"/>
              </a:rPr>
              <a:t>maximized</a:t>
            </a:r>
            <a:endParaRPr lang="fr-FR" dirty="0">
              <a:latin typeface="Trebuchet MS" pitchFamily="34" charset="0"/>
              <a:cs typeface="Arial"/>
            </a:endParaRPr>
          </a:p>
          <a:p>
            <a:pPr>
              <a:spcBef>
                <a:spcPct val="0"/>
              </a:spcBef>
              <a:defRPr/>
            </a:pPr>
            <a:r>
              <a:rPr lang="fr-FR" dirty="0">
                <a:latin typeface="Trebuchet MS" pitchFamily="34" charset="0"/>
                <a:cs typeface="Arial"/>
              </a:rPr>
              <a:t>Aller à l’adresse: </a:t>
            </a:r>
            <a:r>
              <a:rPr lang="fr-FR" dirty="0">
                <a:hlinkClick r:id="rId3"/>
              </a:rPr>
              <a:t>http://orangehrm.selenium-formation.org/</a:t>
            </a:r>
            <a:endParaRPr lang="fr-FR" dirty="0"/>
          </a:p>
          <a:p>
            <a:pPr>
              <a:spcBef>
                <a:spcPct val="0"/>
              </a:spcBef>
              <a:defRPr/>
            </a:pPr>
            <a:r>
              <a:rPr lang="fr-FR" dirty="0">
                <a:latin typeface="Trebuchet MS" pitchFamily="34" charset="0"/>
                <a:cs typeface="Arial"/>
              </a:rPr>
              <a:t>Attendre 5 secondes</a:t>
            </a:r>
          </a:p>
          <a:p>
            <a:pPr marL="0" indent="0" eaLnBrk="1" hangingPunct="1">
              <a:spcBef>
                <a:spcPct val="0"/>
              </a:spcBef>
              <a:buSzTx/>
              <a:buNone/>
              <a:defRPr/>
            </a:pPr>
            <a:r>
              <a:rPr lang="fr-FR" dirty="0">
                <a:latin typeface="Trebuchet MS" pitchFamily="34" charset="0"/>
                <a:cs typeface="Arial"/>
              </a:rPr>
              <a:t>Utiliser la méthode: </a:t>
            </a:r>
            <a:r>
              <a:rPr lang="fr-FR" dirty="0" err="1">
                <a:solidFill>
                  <a:srgbClr val="FF0000"/>
                </a:solidFill>
              </a:rPr>
              <a:t>Thread.</a:t>
            </a:r>
            <a:r>
              <a:rPr lang="fr-FR" i="1" dirty="0" err="1">
                <a:solidFill>
                  <a:srgbClr val="FF0000"/>
                </a:solidFill>
              </a:rPr>
              <a:t>sleep</a:t>
            </a:r>
            <a:r>
              <a:rPr lang="fr-FR" i="1" dirty="0">
                <a:solidFill>
                  <a:srgbClr val="FF0000"/>
                </a:solidFill>
              </a:rPr>
              <a:t>(5000);</a:t>
            </a:r>
            <a:endParaRPr lang="fr-FR" dirty="0">
              <a:solidFill>
                <a:srgbClr val="FF0000"/>
              </a:solidFill>
              <a:latin typeface="Trebuchet MS" pitchFamily="34" charset="0"/>
              <a:cs typeface="Arial"/>
            </a:endParaRPr>
          </a:p>
          <a:p>
            <a:pPr eaLnBrk="1" hangingPunct="1">
              <a:spcBef>
                <a:spcPct val="0"/>
              </a:spcBef>
              <a:buSzTx/>
              <a:defRPr/>
            </a:pPr>
            <a:r>
              <a:rPr lang="fr-FR" dirty="0">
                <a:latin typeface="Trebuchet MS" pitchFamily="34" charset="0"/>
                <a:cs typeface="Arial"/>
              </a:rPr>
              <a:t>Fermer le browser</a:t>
            </a:r>
          </a:p>
          <a:p>
            <a:pPr eaLnBrk="1" hangingPunct="1">
              <a:spcBef>
                <a:spcPct val="0"/>
              </a:spcBef>
              <a:buSzTx/>
              <a:defRPr/>
            </a:pPr>
            <a:r>
              <a:rPr lang="fr-FR" dirty="0">
                <a:latin typeface="Trebuchet MS" pitchFamily="34" charset="0"/>
                <a:cs typeface="Arial"/>
              </a:rPr>
              <a:t>Créer une méthode </a:t>
            </a:r>
            <a:r>
              <a:rPr lang="fr-FR" dirty="0" err="1">
                <a:latin typeface="Trebuchet MS" pitchFamily="34" charset="0"/>
                <a:cs typeface="Arial"/>
              </a:rPr>
              <a:t>lancementIEDriver</a:t>
            </a:r>
            <a:r>
              <a:rPr lang="fr-FR" dirty="0">
                <a:latin typeface="Trebuchet MS" pitchFamily="34" charset="0"/>
                <a:cs typeface="Arial"/>
              </a:rPr>
              <a:t> et faire de même avec Internet Explorer </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85</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7AFF6783-B972-4AAF-A11A-B928CB213046}"/>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Initialisation</a:t>
            </a:r>
          </a:p>
        </p:txBody>
      </p:sp>
      <p:sp>
        <p:nvSpPr>
          <p:cNvPr id="2" name="Espace réservé du pied de page 1">
            <a:extLst>
              <a:ext uri="{FF2B5EF4-FFF2-40B4-BE49-F238E27FC236}">
                <a16:creationId xmlns:a16="http://schemas.microsoft.com/office/drawing/2014/main" id="{9C0EC761-0DD2-4E91-87BB-70542C2C15A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857118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107504" y="952548"/>
            <a:ext cx="8686800" cy="2591618"/>
          </a:xfrm>
        </p:spPr>
        <p:txBody>
          <a:bodyPr>
            <a:normAutofit/>
          </a:bodyPr>
          <a:lstStyle/>
          <a:p>
            <a:pPr marL="0" indent="0">
              <a:spcAft>
                <a:spcPts val="600"/>
              </a:spcAft>
              <a:buNone/>
            </a:pPr>
            <a:r>
              <a:rPr lang="fr-FR" sz="2000" dirty="0">
                <a:latin typeface="Arial"/>
              </a:rPr>
              <a:t>Actions sur le browser avec un </a:t>
            </a:r>
            <a:r>
              <a:rPr lang="fr-FR" sz="2000" dirty="0" err="1">
                <a:latin typeface="Arial"/>
              </a:rPr>
              <a:t>FindElementHelper</a:t>
            </a:r>
            <a:endParaRPr lang="fr-FR" sz="2000" dirty="0">
              <a:latin typeface="Arial"/>
            </a:endParaRPr>
          </a:p>
          <a:p>
            <a:pPr marL="285750" lvl="2" indent="-285750">
              <a:spcBef>
                <a:spcPts val="800"/>
              </a:spcBef>
              <a:spcAft>
                <a:spcPts val="600"/>
              </a:spcAft>
              <a:defRPr/>
            </a:pPr>
            <a:r>
              <a:rPr lang="fr-FR" dirty="0">
                <a:latin typeface="Trebuchet MS" pitchFamily="34" charset="0"/>
                <a:cs typeface="Arial"/>
              </a:rPr>
              <a:t>Les commandes </a:t>
            </a:r>
            <a:r>
              <a:rPr lang="fr-FR" dirty="0" err="1">
                <a:latin typeface="Trebuchet MS" pitchFamily="34" charset="0"/>
                <a:cs typeface="Arial"/>
              </a:rPr>
              <a:t>Selenium</a:t>
            </a:r>
            <a:r>
              <a:rPr lang="fr-FR" dirty="0">
                <a:latin typeface="Trebuchet MS" pitchFamily="34" charset="0"/>
                <a:cs typeface="Arial"/>
              </a:rPr>
              <a:t> sont opérées sur des objets</a:t>
            </a:r>
          </a:p>
          <a:p>
            <a:pPr marL="285750" lvl="2" indent="-285750">
              <a:spcBef>
                <a:spcPts val="800"/>
              </a:spcBef>
              <a:spcAft>
                <a:spcPts val="600"/>
              </a:spcAft>
              <a:defRPr/>
            </a:pPr>
            <a:r>
              <a:rPr lang="fr-FR" dirty="0">
                <a:latin typeface="Trebuchet MS" pitchFamily="34" charset="0"/>
                <a:cs typeface="Arial"/>
              </a:rPr>
              <a:t>Il faut identifier l’élément avant</a:t>
            </a:r>
          </a:p>
          <a:p>
            <a:pPr marL="285750" lvl="2" indent="-285750">
              <a:spcBef>
                <a:spcPts val="800"/>
              </a:spcBef>
              <a:spcAft>
                <a:spcPts val="600"/>
              </a:spcAft>
              <a:defRPr/>
            </a:pPr>
            <a:r>
              <a:rPr lang="fr-FR" dirty="0">
                <a:latin typeface="Trebuchet MS" pitchFamily="34" charset="0"/>
                <a:cs typeface="Arial"/>
              </a:rPr>
              <a:t>Puis appeler la méthode correspondante</a:t>
            </a: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eaLnBrk="1" hangingPunct="1">
              <a:spcBef>
                <a:spcPct val="0"/>
              </a:spcBef>
              <a:buSzTx/>
              <a:defRPr/>
            </a:pPr>
            <a:endParaRPr lang="fr-FR" i="1" dirty="0"/>
          </a:p>
          <a:p>
            <a:pPr eaLnBrk="1" hangingPunct="1">
              <a:spcBef>
                <a:spcPct val="0"/>
              </a:spcBef>
              <a:buSzTx/>
              <a:defRPr/>
            </a:pPr>
            <a:endParaRPr lang="fr-FR" i="1" dirty="0"/>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86</a:t>
            </a:fld>
            <a:endParaRPr lang="fr-FR" altLang="fr-FR" sz="1200">
              <a:solidFill>
                <a:srgbClr val="000000"/>
              </a:solidFill>
              <a:latin typeface="Calibri" panose="020F0502020204030204" pitchFamily="34" charset="0"/>
            </a:endParaRPr>
          </a:p>
        </p:txBody>
      </p:sp>
      <p:pic>
        <p:nvPicPr>
          <p:cNvPr id="10" name="Image 9">
            <a:extLst>
              <a:ext uri="{FF2B5EF4-FFF2-40B4-BE49-F238E27FC236}">
                <a16:creationId xmlns:a16="http://schemas.microsoft.com/office/drawing/2014/main" id="{AD87B1EE-1219-469C-8519-918EDD9409B9}"/>
              </a:ext>
            </a:extLst>
          </p:cNvPr>
          <p:cNvPicPr>
            <a:picLocks noChangeAspect="1"/>
          </p:cNvPicPr>
          <p:nvPr/>
        </p:nvPicPr>
        <p:blipFill>
          <a:blip r:embed="rId3"/>
          <a:stretch>
            <a:fillRect/>
          </a:stretch>
        </p:blipFill>
        <p:spPr>
          <a:xfrm>
            <a:off x="6300191" y="1994409"/>
            <a:ext cx="2951355" cy="816332"/>
          </a:xfrm>
          <a:prstGeom prst="rect">
            <a:avLst/>
          </a:prstGeom>
        </p:spPr>
      </p:pic>
      <p:sp>
        <p:nvSpPr>
          <p:cNvPr id="11" name="Rectangle : coins arrondis 10">
            <a:extLst>
              <a:ext uri="{FF2B5EF4-FFF2-40B4-BE49-F238E27FC236}">
                <a16:creationId xmlns:a16="http://schemas.microsoft.com/office/drawing/2014/main" id="{835980C9-79AF-408C-8580-A5498141E766}"/>
              </a:ext>
            </a:extLst>
          </p:cNvPr>
          <p:cNvSpPr/>
          <p:nvPr/>
        </p:nvSpPr>
        <p:spPr>
          <a:xfrm>
            <a:off x="7289813" y="2459499"/>
            <a:ext cx="972109" cy="177413"/>
          </a:xfrm>
          <a:prstGeom prst="roundRect">
            <a:avLst/>
          </a:prstGeom>
          <a:solidFill>
            <a:schemeClr val="lt1">
              <a:alpha val="6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err="1">
              <a:solidFill>
                <a:schemeClr val="tx1"/>
              </a:solidFill>
            </a:endParaRPr>
          </a:p>
        </p:txBody>
      </p:sp>
      <p:pic>
        <p:nvPicPr>
          <p:cNvPr id="2" name="Image 1">
            <a:extLst>
              <a:ext uri="{FF2B5EF4-FFF2-40B4-BE49-F238E27FC236}">
                <a16:creationId xmlns:a16="http://schemas.microsoft.com/office/drawing/2014/main" id="{3375733B-795F-47E5-BB87-691AD6018EEE}"/>
              </a:ext>
            </a:extLst>
          </p:cNvPr>
          <p:cNvPicPr>
            <a:picLocks noChangeAspect="1"/>
          </p:cNvPicPr>
          <p:nvPr/>
        </p:nvPicPr>
        <p:blipFill rotWithShape="1">
          <a:blip r:embed="rId4"/>
          <a:srcRect b="63665"/>
          <a:stretch/>
        </p:blipFill>
        <p:spPr>
          <a:xfrm>
            <a:off x="0" y="5007824"/>
            <a:ext cx="9096020" cy="657902"/>
          </a:xfrm>
          <a:prstGeom prst="rect">
            <a:avLst/>
          </a:prstGeom>
        </p:spPr>
      </p:pic>
      <p:pic>
        <p:nvPicPr>
          <p:cNvPr id="3" name="Image 2">
            <a:extLst>
              <a:ext uri="{FF2B5EF4-FFF2-40B4-BE49-F238E27FC236}">
                <a16:creationId xmlns:a16="http://schemas.microsoft.com/office/drawing/2014/main" id="{7EEA461A-9B5C-4A95-865A-D3A3F531DB13}"/>
              </a:ext>
            </a:extLst>
          </p:cNvPr>
          <p:cNvPicPr>
            <a:picLocks noChangeAspect="1"/>
          </p:cNvPicPr>
          <p:nvPr/>
        </p:nvPicPr>
        <p:blipFill>
          <a:blip r:embed="rId5"/>
          <a:stretch>
            <a:fillRect/>
          </a:stretch>
        </p:blipFill>
        <p:spPr>
          <a:xfrm>
            <a:off x="0" y="3443680"/>
            <a:ext cx="7105650" cy="733425"/>
          </a:xfrm>
          <a:prstGeom prst="rect">
            <a:avLst/>
          </a:prstGeom>
        </p:spPr>
      </p:pic>
      <p:sp>
        <p:nvSpPr>
          <p:cNvPr id="9" name="Titre 1">
            <a:extLst>
              <a:ext uri="{FF2B5EF4-FFF2-40B4-BE49-F238E27FC236}">
                <a16:creationId xmlns:a16="http://schemas.microsoft.com/office/drawing/2014/main" id="{5F3BD7FC-A60B-4041-BF53-42DF041DF575}"/>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4" name="Espace réservé du pied de page 3">
            <a:extLst>
              <a:ext uri="{FF2B5EF4-FFF2-40B4-BE49-F238E27FC236}">
                <a16:creationId xmlns:a16="http://schemas.microsoft.com/office/drawing/2014/main" id="{76C80B1F-4FC1-4E4C-A688-DF54670AE59B}"/>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5348128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16718" y="1206917"/>
            <a:ext cx="8686800" cy="2591618"/>
          </a:xfrm>
        </p:spPr>
        <p:txBody>
          <a:bodyPr/>
          <a:lstStyle/>
          <a:p>
            <a:pPr marL="0" indent="0">
              <a:spcAft>
                <a:spcPts val="600"/>
              </a:spcAft>
              <a:buNone/>
            </a:pPr>
            <a:r>
              <a:rPr lang="fr-FR" sz="2000" dirty="0">
                <a:latin typeface="Arial"/>
              </a:rPr>
              <a:t>Actions sur le browser avec </a:t>
            </a:r>
            <a:r>
              <a:rPr lang="fr-FR" sz="2000" dirty="0" err="1">
                <a:latin typeface="Arial"/>
              </a:rPr>
              <a:t>FindElement</a:t>
            </a:r>
            <a:endParaRPr lang="fr-FR" sz="2000" dirty="0">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eaLnBrk="1" hangingPunct="1">
              <a:spcBef>
                <a:spcPct val="0"/>
              </a:spcBef>
              <a:buSzTx/>
              <a:defRPr/>
            </a:pPr>
            <a:endParaRPr lang="fr-FR" i="1" dirty="0"/>
          </a:p>
          <a:p>
            <a:pPr eaLnBrk="1" hangingPunct="1">
              <a:spcBef>
                <a:spcPct val="0"/>
              </a:spcBef>
              <a:buSzTx/>
              <a:defRPr/>
            </a:pPr>
            <a:endParaRPr lang="fr-FR" i="1" dirty="0"/>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375733B-795F-47E5-BB87-691AD6018EEE}"/>
              </a:ext>
            </a:extLst>
          </p:cNvPr>
          <p:cNvPicPr>
            <a:picLocks noChangeAspect="1"/>
          </p:cNvPicPr>
          <p:nvPr/>
        </p:nvPicPr>
        <p:blipFill rotWithShape="1">
          <a:blip r:embed="rId3"/>
          <a:srcRect b="63665"/>
          <a:stretch/>
        </p:blipFill>
        <p:spPr>
          <a:xfrm>
            <a:off x="47980" y="1844824"/>
            <a:ext cx="9096020" cy="657902"/>
          </a:xfrm>
          <a:prstGeom prst="rect">
            <a:avLst/>
          </a:prstGeom>
        </p:spPr>
      </p:pic>
      <p:sp>
        <p:nvSpPr>
          <p:cNvPr id="6" name="Titre 1">
            <a:extLst>
              <a:ext uri="{FF2B5EF4-FFF2-40B4-BE49-F238E27FC236}">
                <a16:creationId xmlns:a16="http://schemas.microsoft.com/office/drawing/2014/main" id="{A98500D0-1A34-4C82-A6C9-E19B6DB42FD9}"/>
              </a:ext>
            </a:extLst>
          </p:cNvPr>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9760BD99-BFBA-4889-B483-2B33A5421E59}"/>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906182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984906"/>
            <a:ext cx="8686800" cy="2591618"/>
          </a:xfrm>
        </p:spPr>
        <p:txBody>
          <a:bodyPr/>
          <a:lstStyle/>
          <a:p>
            <a:pPr marL="0" indent="0">
              <a:spcAft>
                <a:spcPts val="600"/>
              </a:spcAft>
              <a:buNone/>
            </a:pPr>
            <a:r>
              <a:rPr lang="fr-FR" sz="2000" dirty="0">
                <a:latin typeface="Arial"/>
              </a:rPr>
              <a:t>Identification des objets</a:t>
            </a:r>
          </a:p>
          <a:p>
            <a:pPr>
              <a:spcAft>
                <a:spcPts val="600"/>
              </a:spcAft>
            </a:pPr>
            <a:r>
              <a:rPr lang="fr-FR" sz="1400" dirty="0">
                <a:latin typeface="Arial"/>
              </a:rPr>
              <a:t>Locator By: permet d’identifier les objets </a:t>
            </a:r>
            <a:r>
              <a:rPr lang="fr-FR" sz="1400" b="1" dirty="0" err="1">
                <a:latin typeface="Arial"/>
              </a:rPr>
              <a:t>WebElement</a:t>
            </a:r>
            <a:r>
              <a:rPr lang="fr-FR" sz="1400" dirty="0">
                <a:latin typeface="Arial"/>
              </a:rPr>
              <a:t> en se basant sur différentes propriétés d’identification:</a:t>
            </a: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88</a:t>
            </a:fld>
            <a:endParaRPr lang="fr-FR" altLang="fr-FR" sz="1200">
              <a:solidFill>
                <a:srgbClr val="000000"/>
              </a:solidFill>
              <a:latin typeface="Calibri" panose="020F0502020204030204" pitchFamily="34" charset="0"/>
            </a:endParaRPr>
          </a:p>
        </p:txBody>
      </p:sp>
      <p:pic>
        <p:nvPicPr>
          <p:cNvPr id="3" name="Image 2">
            <a:extLst>
              <a:ext uri="{FF2B5EF4-FFF2-40B4-BE49-F238E27FC236}">
                <a16:creationId xmlns:a16="http://schemas.microsoft.com/office/drawing/2014/main" id="{06436496-6C6A-4771-AF79-BCEE79F9854E}"/>
              </a:ext>
            </a:extLst>
          </p:cNvPr>
          <p:cNvPicPr>
            <a:picLocks noChangeAspect="1"/>
          </p:cNvPicPr>
          <p:nvPr/>
        </p:nvPicPr>
        <p:blipFill rotWithShape="1">
          <a:blip r:embed="rId3"/>
          <a:srcRect l="1806" b="3053"/>
          <a:stretch/>
        </p:blipFill>
        <p:spPr>
          <a:xfrm>
            <a:off x="657250" y="2097806"/>
            <a:ext cx="7829500" cy="4152297"/>
          </a:xfrm>
          <a:prstGeom prst="rect">
            <a:avLst/>
          </a:prstGeom>
        </p:spPr>
      </p:pic>
      <p:sp>
        <p:nvSpPr>
          <p:cNvPr id="6" name="Titre 1">
            <a:extLst>
              <a:ext uri="{FF2B5EF4-FFF2-40B4-BE49-F238E27FC236}">
                <a16:creationId xmlns:a16="http://schemas.microsoft.com/office/drawing/2014/main" id="{33218B3C-E458-46E3-BC2C-F3EDD78FB5E0}"/>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7630F8C0-74EE-45B2-8FF3-A523B420087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0382621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62500" lnSpcReduction="20000"/>
          </a:bodyPr>
          <a:lstStyle/>
          <a:p>
            <a:pPr marL="0" indent="0">
              <a:spcAft>
                <a:spcPts val="600"/>
              </a:spcAft>
              <a:buNone/>
            </a:pPr>
            <a:r>
              <a:rPr lang="fr-FR" dirty="0">
                <a:latin typeface="Arial"/>
              </a:rPr>
              <a:t>Actions sur les objets</a:t>
            </a:r>
          </a:p>
          <a:p>
            <a:pPr>
              <a:spcAft>
                <a:spcPts val="600"/>
              </a:spcAft>
            </a:pPr>
            <a:r>
              <a:rPr lang="fr-FR" sz="1400" b="1" dirty="0" err="1">
                <a:latin typeface="Arial"/>
              </a:rPr>
              <a:t>sendKeys</a:t>
            </a:r>
            <a:r>
              <a:rPr lang="fr-FR" sz="1400" b="1" dirty="0">
                <a:latin typeface="Arial"/>
              </a:rPr>
              <a:t>(</a:t>
            </a:r>
            <a:r>
              <a:rPr lang="fr-FR" sz="1400" b="1" dirty="0" err="1">
                <a:latin typeface="Arial"/>
              </a:rPr>
              <a:t>CharSequence</a:t>
            </a:r>
            <a:r>
              <a:rPr lang="fr-FR" sz="1400" b="1" dirty="0">
                <a:latin typeface="Arial"/>
              </a:rPr>
              <a:t>... texte)</a:t>
            </a:r>
            <a:r>
              <a:rPr lang="fr-FR" sz="1400" dirty="0">
                <a:latin typeface="Arial"/>
              </a:rPr>
              <a:t>: simule la saisie du texte dans un élément de type entrée de saisie</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a:latin typeface="Arial"/>
              </a:rPr>
              <a:t>click()</a:t>
            </a:r>
            <a:r>
              <a:rPr lang="fr-FR" sz="1400" dirty="0">
                <a:latin typeface="Arial"/>
              </a:rPr>
              <a:t>: click sur l’élément</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err="1">
                <a:latin typeface="Arial"/>
              </a:rPr>
              <a:t>clear</a:t>
            </a:r>
            <a:r>
              <a:rPr lang="fr-FR" sz="1400" b="1" dirty="0">
                <a:latin typeface="Arial"/>
              </a:rPr>
              <a:t>()</a:t>
            </a:r>
            <a:r>
              <a:rPr lang="fr-FR" sz="1400" dirty="0">
                <a:latin typeface="Arial"/>
              </a:rPr>
              <a:t>: supprime la valeur pour un élément de type saisie</a:t>
            </a:r>
          </a:p>
          <a:p>
            <a:pPr>
              <a:spcAft>
                <a:spcPts val="600"/>
              </a:spcAft>
            </a:pPr>
            <a:endParaRPr lang="fr-FR" sz="1400" dirty="0">
              <a:latin typeface="Arial"/>
            </a:endParaRPr>
          </a:p>
          <a:p>
            <a:pPr>
              <a:spcAft>
                <a:spcPts val="600"/>
              </a:spcAft>
            </a:pPr>
            <a:endParaRPr lang="fr-FR" sz="1400" dirty="0">
              <a:latin typeface="Arial"/>
            </a:endParaRPr>
          </a:p>
          <a:p>
            <a:pPr>
              <a:spcAft>
                <a:spcPts val="600"/>
              </a:spcAft>
            </a:pPr>
            <a:r>
              <a:rPr lang="fr-FR" sz="1400" b="1" dirty="0" err="1">
                <a:latin typeface="Arial"/>
              </a:rPr>
              <a:t>submit</a:t>
            </a:r>
            <a:r>
              <a:rPr lang="fr-FR" sz="1400" b="1" dirty="0">
                <a:latin typeface="Arial"/>
              </a:rPr>
              <a:t>()</a:t>
            </a:r>
            <a:r>
              <a:rPr lang="fr-FR" sz="1400" dirty="0">
                <a:latin typeface="Arial"/>
              </a:rPr>
              <a:t>: soumettre un formulaire</a:t>
            </a: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89</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5CA3FA0B-FF38-489D-8C01-2231D6B19D8B}"/>
              </a:ext>
            </a:extLst>
          </p:cNvPr>
          <p:cNvPicPr>
            <a:picLocks noChangeAspect="1"/>
          </p:cNvPicPr>
          <p:nvPr/>
        </p:nvPicPr>
        <p:blipFill>
          <a:blip r:embed="rId3"/>
          <a:stretch>
            <a:fillRect/>
          </a:stretch>
        </p:blipFill>
        <p:spPr>
          <a:xfrm>
            <a:off x="899592" y="2672506"/>
            <a:ext cx="5553075" cy="447675"/>
          </a:xfrm>
          <a:prstGeom prst="rect">
            <a:avLst/>
          </a:prstGeom>
        </p:spPr>
      </p:pic>
      <p:pic>
        <p:nvPicPr>
          <p:cNvPr id="4" name="Image 3">
            <a:extLst>
              <a:ext uri="{FF2B5EF4-FFF2-40B4-BE49-F238E27FC236}">
                <a16:creationId xmlns:a16="http://schemas.microsoft.com/office/drawing/2014/main" id="{D9A71CD9-6C0E-4D95-AC5F-DF3DD887C3AD}"/>
              </a:ext>
            </a:extLst>
          </p:cNvPr>
          <p:cNvPicPr>
            <a:picLocks noChangeAspect="1"/>
          </p:cNvPicPr>
          <p:nvPr/>
        </p:nvPicPr>
        <p:blipFill>
          <a:blip r:embed="rId4"/>
          <a:stretch>
            <a:fillRect/>
          </a:stretch>
        </p:blipFill>
        <p:spPr>
          <a:xfrm>
            <a:off x="744717" y="1349985"/>
            <a:ext cx="6619875" cy="428625"/>
          </a:xfrm>
          <a:prstGeom prst="rect">
            <a:avLst/>
          </a:prstGeom>
        </p:spPr>
      </p:pic>
      <p:pic>
        <p:nvPicPr>
          <p:cNvPr id="5" name="Image 4">
            <a:extLst>
              <a:ext uri="{FF2B5EF4-FFF2-40B4-BE49-F238E27FC236}">
                <a16:creationId xmlns:a16="http://schemas.microsoft.com/office/drawing/2014/main" id="{2F8D9C98-20EE-4B0C-A16B-0A4DE47DF964}"/>
              </a:ext>
            </a:extLst>
          </p:cNvPr>
          <p:cNvPicPr>
            <a:picLocks noChangeAspect="1"/>
          </p:cNvPicPr>
          <p:nvPr/>
        </p:nvPicPr>
        <p:blipFill>
          <a:blip r:embed="rId5"/>
          <a:stretch>
            <a:fillRect/>
          </a:stretch>
        </p:blipFill>
        <p:spPr>
          <a:xfrm>
            <a:off x="743224" y="2133191"/>
            <a:ext cx="6867525" cy="304800"/>
          </a:xfrm>
          <a:prstGeom prst="rect">
            <a:avLst/>
          </a:prstGeom>
        </p:spPr>
      </p:pic>
      <p:pic>
        <p:nvPicPr>
          <p:cNvPr id="6" name="Image 5">
            <a:extLst>
              <a:ext uri="{FF2B5EF4-FFF2-40B4-BE49-F238E27FC236}">
                <a16:creationId xmlns:a16="http://schemas.microsoft.com/office/drawing/2014/main" id="{1A2BAF52-5270-4129-B05A-63A1ED7E963A}"/>
              </a:ext>
            </a:extLst>
          </p:cNvPr>
          <p:cNvPicPr>
            <a:picLocks noChangeAspect="1"/>
          </p:cNvPicPr>
          <p:nvPr/>
        </p:nvPicPr>
        <p:blipFill>
          <a:blip r:embed="rId6"/>
          <a:stretch>
            <a:fillRect/>
          </a:stretch>
        </p:blipFill>
        <p:spPr>
          <a:xfrm>
            <a:off x="638448" y="3569268"/>
            <a:ext cx="7077075" cy="428625"/>
          </a:xfrm>
          <a:prstGeom prst="rect">
            <a:avLst/>
          </a:prstGeom>
        </p:spPr>
      </p:pic>
      <p:sp>
        <p:nvSpPr>
          <p:cNvPr id="9" name="Titre 1">
            <a:extLst>
              <a:ext uri="{FF2B5EF4-FFF2-40B4-BE49-F238E27FC236}">
                <a16:creationId xmlns:a16="http://schemas.microsoft.com/office/drawing/2014/main" id="{2769DE5A-F5B9-4998-8AF3-88DE8AFAECC6}"/>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2EC1B6F0-FFEC-467D-8E34-C40B34B3BF6F}"/>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521630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1C5B2-2F7B-4D53-807E-37FFEE4A4F25}"/>
              </a:ext>
            </a:extLst>
          </p:cNvPr>
          <p:cNvSpPr>
            <a:spLocks noGrp="1"/>
          </p:cNvSpPr>
          <p:nvPr>
            <p:ph type="title"/>
          </p:nvPr>
        </p:nvSpPr>
        <p:spPr/>
        <p:txBody>
          <a:bodyPr>
            <a:normAutofit/>
          </a:bodyPr>
          <a:lstStyle/>
          <a:p>
            <a:pPr algn="l"/>
            <a:r>
              <a:rPr lang="fr-FR" dirty="0"/>
              <a:t>1.1 Automatisation des tests</a:t>
            </a:r>
          </a:p>
        </p:txBody>
      </p:sp>
      <p:sp>
        <p:nvSpPr>
          <p:cNvPr id="3" name="Espace réservé du contenu 2">
            <a:extLst>
              <a:ext uri="{FF2B5EF4-FFF2-40B4-BE49-F238E27FC236}">
                <a16:creationId xmlns:a16="http://schemas.microsoft.com/office/drawing/2014/main" id="{F31C1967-3E33-48CC-BF56-D3495A836902}"/>
              </a:ext>
            </a:extLst>
          </p:cNvPr>
          <p:cNvSpPr>
            <a:spLocks noGrp="1"/>
          </p:cNvSpPr>
          <p:nvPr>
            <p:ph sz="half" idx="1"/>
          </p:nvPr>
        </p:nvSpPr>
        <p:spPr>
          <a:xfrm>
            <a:off x="457200" y="1600200"/>
            <a:ext cx="8435280" cy="4525963"/>
          </a:xfrm>
        </p:spPr>
        <p:txBody>
          <a:bodyPr/>
          <a:lstStyle/>
          <a:p>
            <a:pPr marL="0" indent="0">
              <a:buNone/>
            </a:pPr>
            <a:r>
              <a:rPr lang="fr-FR" dirty="0"/>
              <a:t>Les meilleurs candidats à l’automatisation</a:t>
            </a:r>
          </a:p>
        </p:txBody>
      </p:sp>
      <p:sp>
        <p:nvSpPr>
          <p:cNvPr id="6" name="Espace réservé du numéro de diapositive 5">
            <a:extLst>
              <a:ext uri="{FF2B5EF4-FFF2-40B4-BE49-F238E27FC236}">
                <a16:creationId xmlns:a16="http://schemas.microsoft.com/office/drawing/2014/main" id="{CBC73274-63D0-4EF3-887F-84AAA3FAA893}"/>
              </a:ext>
            </a:extLst>
          </p:cNvPr>
          <p:cNvSpPr>
            <a:spLocks noGrp="1"/>
          </p:cNvSpPr>
          <p:nvPr>
            <p:ph type="sldNum" sz="quarter" idx="12"/>
          </p:nvPr>
        </p:nvSpPr>
        <p:spPr/>
        <p:txBody>
          <a:bodyPr/>
          <a:lstStyle/>
          <a:p>
            <a:fld id="{8140ABC8-A3E6-4B41-970B-2DED10D3C86F}" type="slidenum">
              <a:rPr lang="fr-FR" smtClean="0"/>
              <a:t>9</a:t>
            </a:fld>
            <a:endParaRPr lang="fr-FR"/>
          </a:p>
        </p:txBody>
      </p:sp>
      <p:sp>
        <p:nvSpPr>
          <p:cNvPr id="7" name="Espace réservé du pied de page 6">
            <a:extLst>
              <a:ext uri="{FF2B5EF4-FFF2-40B4-BE49-F238E27FC236}">
                <a16:creationId xmlns:a16="http://schemas.microsoft.com/office/drawing/2014/main" id="{67CF0629-67C3-42EC-851C-37E1A49788A1}"/>
              </a:ext>
            </a:extLst>
          </p:cNvPr>
          <p:cNvSpPr>
            <a:spLocks noGrp="1"/>
          </p:cNvSpPr>
          <p:nvPr>
            <p:ph type="ftr" sz="quarter" idx="11"/>
          </p:nvPr>
        </p:nvSpPr>
        <p:spPr/>
        <p:txBody>
          <a:bodyPr/>
          <a:lstStyle/>
          <a:p>
            <a:r>
              <a:rPr lang="fr-FR"/>
              <a:t>Selenium: Automatisation des applications </a:t>
            </a:r>
          </a:p>
        </p:txBody>
      </p:sp>
      <p:grpSp>
        <p:nvGrpSpPr>
          <p:cNvPr id="13" name="Group 7">
            <a:extLst>
              <a:ext uri="{FF2B5EF4-FFF2-40B4-BE49-F238E27FC236}">
                <a16:creationId xmlns:a16="http://schemas.microsoft.com/office/drawing/2014/main" id="{DE31233C-E0C1-43EE-A7DB-423D7660BCCC}"/>
              </a:ext>
            </a:extLst>
          </p:cNvPr>
          <p:cNvGrpSpPr/>
          <p:nvPr/>
        </p:nvGrpSpPr>
        <p:grpSpPr>
          <a:xfrm>
            <a:off x="1259632" y="2564904"/>
            <a:ext cx="2319952" cy="1391971"/>
            <a:chOff x="735787" y="1325"/>
            <a:chExt cx="2319952" cy="1391971"/>
          </a:xfrm>
          <a:scene3d>
            <a:camera prst="orthographicFront">
              <a:rot lat="0" lon="0" rev="0"/>
            </a:camera>
            <a:lightRig rig="contrasting" dir="t">
              <a:rot lat="0" lon="0" rev="1200000"/>
            </a:lightRig>
          </a:scene3d>
        </p:grpSpPr>
        <p:sp>
          <p:nvSpPr>
            <p:cNvPr id="14" name="Rectangle 13">
              <a:extLst>
                <a:ext uri="{FF2B5EF4-FFF2-40B4-BE49-F238E27FC236}">
                  <a16:creationId xmlns:a16="http://schemas.microsoft.com/office/drawing/2014/main" id="{063EAD37-B616-4102-BDA2-CF2E6B3BF8EF}"/>
                </a:ext>
              </a:extLst>
            </p:cNvPr>
            <p:cNvSpPr/>
            <p:nvPr/>
          </p:nvSpPr>
          <p:spPr>
            <a:xfrm>
              <a:off x="735787" y="1325"/>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15" name="Rectangle 14">
              <a:extLst>
                <a:ext uri="{FF2B5EF4-FFF2-40B4-BE49-F238E27FC236}">
                  <a16:creationId xmlns:a16="http://schemas.microsoft.com/office/drawing/2014/main" id="{C86B2E31-C98A-4302-83C5-2B483EE342AE}"/>
                </a:ext>
              </a:extLst>
            </p:cNvPr>
            <p:cNvSpPr/>
            <p:nvPr/>
          </p:nvSpPr>
          <p:spPr>
            <a:xfrm>
              <a:off x="735787" y="1325"/>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lang="en-US" dirty="0">
                  <a:solidFill>
                    <a:sysClr val="window" lastClr="FFFFFF"/>
                  </a:solidFill>
                  <a:latin typeface="Arial"/>
                </a:rPr>
                <a:t>Tests de </a:t>
              </a:r>
              <a:r>
                <a:rPr lang="en-US" dirty="0" err="1">
                  <a:solidFill>
                    <a:sysClr val="window" lastClr="FFFFFF"/>
                  </a:solidFill>
                  <a:latin typeface="Arial"/>
                </a:rPr>
                <a:t>régression</a:t>
              </a:r>
              <a:r>
                <a:rPr lang="en-US" dirty="0">
                  <a:solidFill>
                    <a:sysClr val="window" lastClr="FFFFFF"/>
                  </a:solidFill>
                  <a:latin typeface="Arial"/>
                </a:rPr>
                <a:t> des </a:t>
              </a:r>
              <a:r>
                <a:rPr lang="en-US" dirty="0" err="1">
                  <a:solidFill>
                    <a:sysClr val="window" lastClr="FFFFFF"/>
                  </a:solidFill>
                  <a:latin typeface="Arial"/>
                </a:rPr>
                <a:t>parcours-clés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16" name="Group 8">
            <a:extLst>
              <a:ext uri="{FF2B5EF4-FFF2-40B4-BE49-F238E27FC236}">
                <a16:creationId xmlns:a16="http://schemas.microsoft.com/office/drawing/2014/main" id="{95C1E9AB-E61D-4D63-81A0-DB99CF81466A}"/>
              </a:ext>
            </a:extLst>
          </p:cNvPr>
          <p:cNvGrpSpPr/>
          <p:nvPr/>
        </p:nvGrpSpPr>
        <p:grpSpPr>
          <a:xfrm>
            <a:off x="3811580" y="2564904"/>
            <a:ext cx="2319952" cy="1391971"/>
            <a:chOff x="3287735" y="1325"/>
            <a:chExt cx="2319952" cy="1391971"/>
          </a:xfrm>
          <a:scene3d>
            <a:camera prst="orthographicFront">
              <a:rot lat="0" lon="0" rev="0"/>
            </a:camera>
            <a:lightRig rig="contrasting" dir="t">
              <a:rot lat="0" lon="0" rev="1200000"/>
            </a:lightRig>
          </a:scene3d>
        </p:grpSpPr>
        <p:sp>
          <p:nvSpPr>
            <p:cNvPr id="17" name="Rectangle 16">
              <a:extLst>
                <a:ext uri="{FF2B5EF4-FFF2-40B4-BE49-F238E27FC236}">
                  <a16:creationId xmlns:a16="http://schemas.microsoft.com/office/drawing/2014/main" id="{D8A61795-48D9-4B6B-BCB0-1A3A121EA0EF}"/>
                </a:ext>
              </a:extLst>
            </p:cNvPr>
            <p:cNvSpPr/>
            <p:nvPr/>
          </p:nvSpPr>
          <p:spPr>
            <a:xfrm>
              <a:off x="3287735" y="1325"/>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18" name="Rectangle 17">
              <a:extLst>
                <a:ext uri="{FF2B5EF4-FFF2-40B4-BE49-F238E27FC236}">
                  <a16:creationId xmlns:a16="http://schemas.microsoft.com/office/drawing/2014/main" id="{C7E4E755-E37D-485F-8549-2B6C70CAB7B4}"/>
                </a:ext>
              </a:extLst>
            </p:cNvPr>
            <p:cNvSpPr/>
            <p:nvPr/>
          </p:nvSpPr>
          <p:spPr>
            <a:xfrm>
              <a:off x="3287735" y="1325"/>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ysClr val="window" lastClr="FFFFFF"/>
                  </a:solidFill>
                  <a:effectLst/>
                  <a:uLnTx/>
                  <a:uFillTx/>
                  <a:latin typeface="Arial"/>
                  <a:ea typeface="+mn-ea"/>
                  <a:cs typeface="+mn-cs"/>
                </a:rPr>
                <a:t>Smoke tests:      tests de </a:t>
              </a:r>
              <a:r>
                <a:rPr kumimoji="0" lang="en-GB" sz="1800" b="0" i="0" u="none" strike="noStrike" kern="1200" cap="none" spc="0" normalizeH="0" baseline="0" noProof="0" dirty="0" err="1">
                  <a:ln>
                    <a:noFill/>
                  </a:ln>
                  <a:solidFill>
                    <a:sysClr val="window" lastClr="FFFFFF"/>
                  </a:solidFill>
                  <a:effectLst/>
                  <a:uLnTx/>
                  <a:uFillTx/>
                  <a:latin typeface="Arial"/>
                  <a:ea typeface="+mn-ea"/>
                  <a:cs typeface="+mn-cs"/>
                </a:rPr>
                <a:t>confiance</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19" name="Group 9">
            <a:extLst>
              <a:ext uri="{FF2B5EF4-FFF2-40B4-BE49-F238E27FC236}">
                <a16:creationId xmlns:a16="http://schemas.microsoft.com/office/drawing/2014/main" id="{0DAADEC6-C8EA-48B7-B8BC-761806D23AEB}"/>
              </a:ext>
            </a:extLst>
          </p:cNvPr>
          <p:cNvGrpSpPr/>
          <p:nvPr/>
        </p:nvGrpSpPr>
        <p:grpSpPr>
          <a:xfrm>
            <a:off x="2535606" y="4188871"/>
            <a:ext cx="2319952" cy="1391971"/>
            <a:chOff x="2011761" y="1625292"/>
            <a:chExt cx="2319952" cy="1391971"/>
          </a:xfrm>
          <a:scene3d>
            <a:camera prst="orthographicFront">
              <a:rot lat="0" lon="0" rev="0"/>
            </a:camera>
            <a:lightRig rig="contrasting" dir="t">
              <a:rot lat="0" lon="0" rev="1200000"/>
            </a:lightRig>
          </a:scene3d>
        </p:grpSpPr>
        <p:sp>
          <p:nvSpPr>
            <p:cNvPr id="20" name="Rectangle 19">
              <a:extLst>
                <a:ext uri="{FF2B5EF4-FFF2-40B4-BE49-F238E27FC236}">
                  <a16:creationId xmlns:a16="http://schemas.microsoft.com/office/drawing/2014/main" id="{8D5D986E-C7C1-4063-B51D-68F6744A0F6E}"/>
                </a:ext>
              </a:extLst>
            </p:cNvPr>
            <p:cNvSpPr/>
            <p:nvPr/>
          </p:nvSpPr>
          <p:spPr>
            <a:xfrm>
              <a:off x="2011761" y="1625292"/>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21" name="Rectangle 20">
              <a:extLst>
                <a:ext uri="{FF2B5EF4-FFF2-40B4-BE49-F238E27FC236}">
                  <a16:creationId xmlns:a16="http://schemas.microsoft.com/office/drawing/2014/main" id="{D9D8D260-CC46-422D-82A8-422284A03721}"/>
                </a:ext>
              </a:extLst>
            </p:cNvPr>
            <p:cNvSpPr/>
            <p:nvPr/>
          </p:nvSpPr>
          <p:spPr>
            <a:xfrm>
              <a:off x="2011761" y="1625292"/>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Tests </a:t>
              </a:r>
              <a:r>
                <a:rPr kumimoji="0" lang="en-US" sz="1800" b="0" i="0" u="none" strike="noStrike" kern="1200" cap="none" spc="0" normalizeH="0" baseline="0" noProof="0" dirty="0" err="1">
                  <a:ln>
                    <a:noFill/>
                  </a:ln>
                  <a:solidFill>
                    <a:sysClr val="window" lastClr="FFFFFF"/>
                  </a:solidFill>
                  <a:effectLst/>
                  <a:uLnTx/>
                  <a:uFillTx/>
                  <a:latin typeface="Arial"/>
                  <a:ea typeface="+mn-ea"/>
                  <a:cs typeface="+mn-cs"/>
                </a:rPr>
                <a:t>pilotés</a:t>
              </a: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 par</a:t>
              </a:r>
              <a:r>
                <a:rPr kumimoji="0" lang="en-US" sz="1800" b="0" i="0" u="none" strike="noStrike" kern="1200" cap="none" spc="0" normalizeH="0" noProof="0" dirty="0">
                  <a:ln>
                    <a:noFill/>
                  </a:ln>
                  <a:solidFill>
                    <a:sysClr val="window" lastClr="FFFFFF"/>
                  </a:solidFill>
                  <a:effectLst/>
                  <a:uLnTx/>
                  <a:uFillTx/>
                  <a:latin typeface="Arial"/>
                  <a:ea typeface="+mn-ea"/>
                  <a:cs typeface="+mn-cs"/>
                </a:rPr>
                <a:t> les </a:t>
              </a:r>
              <a:r>
                <a:rPr kumimoji="0" lang="en-US" sz="1800" b="0" i="0" u="none" strike="noStrike" kern="1200" cap="none" spc="0" normalizeH="0" noProof="0" dirty="0" err="1">
                  <a:ln>
                    <a:noFill/>
                  </a:ln>
                  <a:solidFill>
                    <a:sysClr val="window" lastClr="FFFFFF"/>
                  </a:solidFill>
                  <a:effectLst/>
                  <a:uLnTx/>
                  <a:uFillTx/>
                  <a:latin typeface="Arial"/>
                  <a:ea typeface="+mn-ea"/>
                  <a:cs typeface="+mn-cs"/>
                </a:rPr>
                <a:t>données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grpSp>
        <p:nvGrpSpPr>
          <p:cNvPr id="22" name="Group 9">
            <a:extLst>
              <a:ext uri="{FF2B5EF4-FFF2-40B4-BE49-F238E27FC236}">
                <a16:creationId xmlns:a16="http://schemas.microsoft.com/office/drawing/2014/main" id="{0FE0395B-21A7-4578-B78C-A4BA8C1DDF38}"/>
              </a:ext>
            </a:extLst>
          </p:cNvPr>
          <p:cNvGrpSpPr/>
          <p:nvPr/>
        </p:nvGrpSpPr>
        <p:grpSpPr>
          <a:xfrm>
            <a:off x="5177206" y="4188870"/>
            <a:ext cx="2319952" cy="1391971"/>
            <a:chOff x="2011761" y="1625292"/>
            <a:chExt cx="2319952" cy="1391971"/>
          </a:xfrm>
          <a:scene3d>
            <a:camera prst="orthographicFront">
              <a:rot lat="0" lon="0" rev="0"/>
            </a:camera>
            <a:lightRig rig="contrasting" dir="t">
              <a:rot lat="0" lon="0" rev="1200000"/>
            </a:lightRig>
          </a:scene3d>
        </p:grpSpPr>
        <p:sp>
          <p:nvSpPr>
            <p:cNvPr id="23" name="Rectangle 22">
              <a:extLst>
                <a:ext uri="{FF2B5EF4-FFF2-40B4-BE49-F238E27FC236}">
                  <a16:creationId xmlns:a16="http://schemas.microsoft.com/office/drawing/2014/main" id="{8697CD92-0A56-4C5B-BA8C-654716D3FD37}"/>
                </a:ext>
              </a:extLst>
            </p:cNvPr>
            <p:cNvSpPr/>
            <p:nvPr/>
          </p:nvSpPr>
          <p:spPr>
            <a:xfrm>
              <a:off x="2011761" y="1625292"/>
              <a:ext cx="2319952" cy="1391971"/>
            </a:xfrm>
            <a:prstGeom prst="rect">
              <a:avLst/>
            </a:prstGeom>
            <a:solidFill>
              <a:srgbClr val="425563">
                <a:hueOff val="0"/>
                <a:satOff val="0"/>
                <a:lumOff val="0"/>
                <a:alphaOff val="0"/>
              </a:srgbClr>
            </a:solidFill>
            <a:ln>
              <a:noFill/>
            </a:ln>
            <a:effectLst/>
            <a:sp3d contourW="19050" prstMaterial="metal">
              <a:bevelT w="88900" h="203200"/>
              <a:bevelB w="165100" h="254000"/>
            </a:sp3d>
          </p:spPr>
        </p:sp>
        <p:sp>
          <p:nvSpPr>
            <p:cNvPr id="24" name="Rectangle 23">
              <a:extLst>
                <a:ext uri="{FF2B5EF4-FFF2-40B4-BE49-F238E27FC236}">
                  <a16:creationId xmlns:a16="http://schemas.microsoft.com/office/drawing/2014/main" id="{9C9DAD6D-0268-4B69-8177-5C3528BFC9AD}"/>
                </a:ext>
              </a:extLst>
            </p:cNvPr>
            <p:cNvSpPr/>
            <p:nvPr/>
          </p:nvSpPr>
          <p:spPr>
            <a:xfrm>
              <a:off x="2011761" y="1625292"/>
              <a:ext cx="2319952" cy="1391971"/>
            </a:xfrm>
            <a:prstGeom prst="rect">
              <a:avLst/>
            </a:prstGeom>
            <a:noFill/>
            <a:ln>
              <a:noFill/>
            </a:ln>
            <a:effectLst/>
            <a:sp3d/>
          </p:spPr>
          <p:txBody>
            <a:bodyPr spcFirstLastPara="0" vert="horz" wrap="square" lIns="68580" tIns="68580" rIns="68580" bIns="68580" numCol="1" spcCol="1270" anchor="ctr" anchorCtr="0">
              <a:noAutofit/>
            </a:bodyPr>
            <a:lstStyle/>
            <a:p>
              <a:pPr marL="0" marR="0" lvl="0" indent="0" algn="ctr" defTabSz="80010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Arial"/>
                  <a:ea typeface="+mn-ea"/>
                  <a:cs typeface="+mn-cs"/>
                </a:rPr>
                <a:t>Data Sanity Check: </a:t>
              </a:r>
              <a:r>
                <a:rPr kumimoji="0" lang="en-US" sz="1800" b="0" i="0" u="none" strike="noStrike" kern="1200" cap="none" spc="0" normalizeH="0" baseline="0" noProof="0" dirty="0" err="1">
                  <a:ln>
                    <a:noFill/>
                  </a:ln>
                  <a:solidFill>
                    <a:sysClr val="window" lastClr="FFFFFF"/>
                  </a:solidFill>
                  <a:effectLst/>
                  <a:uLnTx/>
                  <a:uFillTx/>
                  <a:latin typeface="Arial"/>
                  <a:ea typeface="+mn-ea"/>
                  <a:cs typeface="+mn-cs"/>
                </a:rPr>
                <a:t>initialisation</a:t>
              </a:r>
              <a:r>
                <a:rPr kumimoji="0" lang="en-US" sz="1800" b="0" i="0" u="none" strike="noStrike" kern="1200" cap="none" spc="0" normalizeH="0" noProof="0" dirty="0">
                  <a:ln>
                    <a:noFill/>
                  </a:ln>
                  <a:solidFill>
                    <a:sysClr val="window" lastClr="FFFFFF"/>
                  </a:solidFill>
                  <a:effectLst/>
                  <a:uLnTx/>
                  <a:uFillTx/>
                  <a:latin typeface="Arial"/>
                  <a:ea typeface="+mn-ea"/>
                  <a:cs typeface="+mn-cs"/>
                </a:rPr>
                <a:t> des </a:t>
              </a:r>
              <a:r>
                <a:rPr kumimoji="0" lang="en-US" sz="1800" b="0" i="0" u="none" strike="noStrike" kern="1200" cap="none" spc="0" normalizeH="0" noProof="0" dirty="0" err="1">
                  <a:ln>
                    <a:noFill/>
                  </a:ln>
                  <a:solidFill>
                    <a:sysClr val="window" lastClr="FFFFFF"/>
                  </a:solidFill>
                  <a:effectLst/>
                  <a:uLnTx/>
                  <a:uFillTx/>
                  <a:latin typeface="Arial"/>
                  <a:ea typeface="+mn-ea"/>
                  <a:cs typeface="+mn-cs"/>
                </a:rPr>
                <a:t>données</a:t>
              </a:r>
              <a:endParaRPr kumimoji="0" lang="en-GB" sz="1800" b="0" i="0" u="none" strike="noStrike" kern="1200" cap="none" spc="0" normalizeH="0" baseline="0" noProof="0" dirty="0">
                <a:ln>
                  <a:noFill/>
                </a:ln>
                <a:solidFill>
                  <a:sysClr val="window" lastClr="FFFFFF"/>
                </a:solidFill>
                <a:effectLst/>
                <a:uLnTx/>
                <a:uFillTx/>
                <a:latin typeface="Arial"/>
                <a:ea typeface="+mn-ea"/>
                <a:cs typeface="+mn-cs"/>
              </a:endParaRPr>
            </a:p>
          </p:txBody>
        </p:sp>
      </p:grpSp>
    </p:spTree>
    <p:extLst>
      <p:ext uri="{BB962C8B-B14F-4D97-AF65-F5344CB8AC3E}">
        <p14:creationId xmlns:p14="http://schemas.microsoft.com/office/powerpoint/2010/main" val="4086248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a:spcAft>
                <a:spcPts val="600"/>
              </a:spcAft>
              <a:buNone/>
            </a:pPr>
            <a:r>
              <a:rPr lang="fr-FR" sz="1800" dirty="0">
                <a:latin typeface="Arial"/>
              </a:rPr>
              <a:t>Objet Select</a:t>
            </a:r>
            <a:endParaRPr lang="fr-FR" sz="1800"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lvl="2" indent="0">
              <a:spcBef>
                <a:spcPts val="800"/>
              </a:spcBef>
              <a:spcAft>
                <a:spcPts val="600"/>
              </a:spcAft>
              <a:buNone/>
              <a:defRPr/>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90</a:t>
            </a:fld>
            <a:endParaRPr lang="fr-FR" altLang="fr-FR" sz="1200">
              <a:solidFill>
                <a:srgbClr val="000000"/>
              </a:solidFill>
              <a:latin typeface="Calibri" panose="020F0502020204030204" pitchFamily="34" charset="0"/>
            </a:endParaRPr>
          </a:p>
        </p:txBody>
      </p:sp>
      <p:sp>
        <p:nvSpPr>
          <p:cNvPr id="9" name="Espace réservé du contenu 7">
            <a:extLst>
              <a:ext uri="{FF2B5EF4-FFF2-40B4-BE49-F238E27FC236}">
                <a16:creationId xmlns:a16="http://schemas.microsoft.com/office/drawing/2014/main" id="{F8A71300-10AA-4143-9FB9-C1299D2E9FB7}"/>
              </a:ext>
            </a:extLst>
          </p:cNvPr>
          <p:cNvSpPr txBox="1">
            <a:spLocks/>
          </p:cNvSpPr>
          <p:nvPr/>
        </p:nvSpPr>
        <p:spPr bwMode="gray">
          <a:xfrm>
            <a:off x="1121160" y="1366701"/>
            <a:ext cx="8380549" cy="387660"/>
          </a:xfrm>
          <a:prstGeom prst="rect">
            <a:avLst/>
          </a:prstGeom>
        </p:spPr>
        <p:txBody>
          <a:bodyPr vert="horz" lIns="0" tIns="0" rIns="0" bIns="0" rtlCol="0">
            <a:noAutofit/>
          </a:bodyPr>
          <a:lstStyle/>
          <a:p>
            <a:pPr algn="just">
              <a:lnSpc>
                <a:spcPct val="85000"/>
              </a:lnSpc>
              <a:spcAft>
                <a:spcPts val="3000"/>
              </a:spcAft>
            </a:pPr>
            <a:endParaRPr lang="fr-FR" sz="2400">
              <a:solidFill>
                <a:schemeClr val="accent2"/>
              </a:solidFill>
              <a:latin typeface="+mj-lt"/>
            </a:endParaRPr>
          </a:p>
        </p:txBody>
      </p:sp>
      <p:pic>
        <p:nvPicPr>
          <p:cNvPr id="10" name="Image 9">
            <a:extLst>
              <a:ext uri="{FF2B5EF4-FFF2-40B4-BE49-F238E27FC236}">
                <a16:creationId xmlns:a16="http://schemas.microsoft.com/office/drawing/2014/main" id="{B85826BF-221B-43C8-8F0F-064AF866E0C7}"/>
              </a:ext>
            </a:extLst>
          </p:cNvPr>
          <p:cNvPicPr>
            <a:picLocks noChangeAspect="1"/>
          </p:cNvPicPr>
          <p:nvPr/>
        </p:nvPicPr>
        <p:blipFill>
          <a:blip r:embed="rId3"/>
          <a:stretch>
            <a:fillRect/>
          </a:stretch>
        </p:blipFill>
        <p:spPr>
          <a:xfrm>
            <a:off x="228600" y="1231618"/>
            <a:ext cx="8341935" cy="515996"/>
          </a:xfrm>
          <a:prstGeom prst="rect">
            <a:avLst/>
          </a:prstGeom>
        </p:spPr>
      </p:pic>
      <p:pic>
        <p:nvPicPr>
          <p:cNvPr id="11" name="Image 10">
            <a:extLst>
              <a:ext uri="{FF2B5EF4-FFF2-40B4-BE49-F238E27FC236}">
                <a16:creationId xmlns:a16="http://schemas.microsoft.com/office/drawing/2014/main" id="{E80E0BB0-B0EE-4475-888A-84A479EBE462}"/>
              </a:ext>
            </a:extLst>
          </p:cNvPr>
          <p:cNvPicPr>
            <a:picLocks noChangeAspect="1"/>
          </p:cNvPicPr>
          <p:nvPr/>
        </p:nvPicPr>
        <p:blipFill>
          <a:blip r:embed="rId4"/>
          <a:stretch>
            <a:fillRect/>
          </a:stretch>
        </p:blipFill>
        <p:spPr>
          <a:xfrm>
            <a:off x="611560" y="1903725"/>
            <a:ext cx="6076950" cy="238125"/>
          </a:xfrm>
          <a:prstGeom prst="rect">
            <a:avLst/>
          </a:prstGeom>
        </p:spPr>
      </p:pic>
      <p:sp>
        <p:nvSpPr>
          <p:cNvPr id="13" name="Titre 1">
            <a:extLst>
              <a:ext uri="{FF2B5EF4-FFF2-40B4-BE49-F238E27FC236}">
                <a16:creationId xmlns:a16="http://schemas.microsoft.com/office/drawing/2014/main" id="{105E4C0E-2E26-4256-95A9-1591BCCB223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15CCC3FD-8E85-43A0-AB29-870886183E8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9839836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47668"/>
            <a:ext cx="8686800" cy="2591618"/>
          </a:xfrm>
        </p:spPr>
        <p:txBody>
          <a:bodyPr>
            <a:normAutofit fontScale="40000" lnSpcReduction="20000"/>
          </a:bodyPr>
          <a:lstStyle/>
          <a:p>
            <a:pPr marL="0" indent="0">
              <a:spcAft>
                <a:spcPts val="600"/>
              </a:spcAft>
              <a:buNone/>
            </a:pPr>
            <a:r>
              <a:rPr lang="fr-FR" b="1" dirty="0">
                <a:latin typeface="Arial"/>
              </a:rPr>
              <a:t>Exercice B1</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NewtoursSuite</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Créer une méthode de test </a:t>
            </a:r>
            <a:r>
              <a:rPr lang="fr-FR" dirty="0" err="1">
                <a:latin typeface="Trebuchet MS" pitchFamily="34" charset="0"/>
                <a:cs typeface="Arial"/>
              </a:rPr>
              <a:t>registerAccount</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Lancer chrome en </a:t>
            </a:r>
            <a:r>
              <a:rPr lang="fr-FR" dirty="0" err="1">
                <a:latin typeface="Trebuchet MS" pitchFamily="34" charset="0"/>
                <a:cs typeface="Arial"/>
              </a:rPr>
              <a:t>maximized</a:t>
            </a:r>
            <a:endParaRPr lang="fr-FR" dirty="0">
              <a:latin typeface="Trebuchet MS" pitchFamily="34" charset="0"/>
              <a:cs typeface="Arial"/>
            </a:endParaRPr>
          </a:p>
          <a:p>
            <a:pPr lvl="1" eaLnBrk="1" hangingPunct="1">
              <a:spcBef>
                <a:spcPct val="0"/>
              </a:spcBef>
              <a:buSzTx/>
              <a:defRPr/>
            </a:pPr>
            <a:r>
              <a:rPr lang="fr-FR" dirty="0">
                <a:latin typeface="Trebuchet MS" pitchFamily="34" charset="0"/>
                <a:cs typeface="Arial"/>
              </a:rPr>
              <a:t>Aller à l’adresse: </a:t>
            </a:r>
            <a:r>
              <a:rPr lang="fr-FR" dirty="0">
                <a:hlinkClick r:id="rId3"/>
              </a:rPr>
              <a:t>http://newtours.demoaut.com</a:t>
            </a:r>
            <a:endParaRPr lang="fr-FR" dirty="0"/>
          </a:p>
          <a:p>
            <a:pPr lvl="1"/>
            <a:r>
              <a:rPr lang="fr-FR" altLang="fr-FR" dirty="0">
                <a:latin typeface="Arial" panose="020B0604020202020204" pitchFamily="34" charset="0"/>
                <a:cs typeface="Arial" panose="020B0604020202020204" pitchFamily="34" charset="0"/>
              </a:rPr>
              <a:t>Cliquer sur REGISTER</a:t>
            </a:r>
          </a:p>
          <a:p>
            <a:pPr lvl="1"/>
            <a:r>
              <a:rPr lang="fr-FR" dirty="0">
                <a:latin typeface="Trebuchet MS" pitchFamily="34" charset="0"/>
                <a:cs typeface="Arial"/>
              </a:rPr>
              <a:t>Sélectionner le pays au niveau du formulaire Country=France</a:t>
            </a:r>
            <a:endParaRPr lang="fr-FR" altLang="fr-FR" dirty="0">
              <a:latin typeface="Arial" panose="020B0604020202020204" pitchFamily="34" charset="0"/>
              <a:cs typeface="Arial" panose="020B0604020202020204" pitchFamily="34" charset="0"/>
            </a:endParaRPr>
          </a:p>
          <a:p>
            <a:pPr lvl="1"/>
            <a:r>
              <a:rPr lang="fr-FR" altLang="fr-FR" dirty="0">
                <a:latin typeface="Arial" panose="020B0604020202020204" pitchFamily="34" charset="0"/>
                <a:cs typeface="Arial" panose="020B0604020202020204" pitchFamily="34" charset="0"/>
              </a:rPr>
              <a:t>Renseigner les informations du compte à créer</a:t>
            </a:r>
          </a:p>
          <a:p>
            <a:pPr lvl="1"/>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marL="457200" lvl="1" indent="0">
              <a:buNone/>
            </a:pPr>
            <a:endParaRPr lang="fr-FR" altLang="fr-FR" dirty="0">
              <a:latin typeface="Arial" panose="020B0604020202020204" pitchFamily="34" charset="0"/>
              <a:cs typeface="Arial" panose="020B0604020202020204" pitchFamily="34" charset="0"/>
            </a:endParaRPr>
          </a:p>
          <a:p>
            <a:pPr lvl="1"/>
            <a:r>
              <a:rPr lang="fr-FR" altLang="fr-FR" dirty="0">
                <a:latin typeface="Arial" panose="020B0604020202020204" pitchFamily="34" charset="0"/>
                <a:cs typeface="Arial" panose="020B0604020202020204" pitchFamily="34" charset="0"/>
              </a:rPr>
              <a:t>Cliquer sur SIGN-OFF</a:t>
            </a:r>
          </a:p>
          <a:p>
            <a:pPr eaLnBrk="1" hangingPunct="1">
              <a:spcBef>
                <a:spcPct val="0"/>
              </a:spcBef>
              <a:buSzTx/>
              <a:defRPr/>
            </a:pPr>
            <a:r>
              <a:rPr lang="fr-FR" dirty="0">
                <a:latin typeface="Trebuchet MS" pitchFamily="34" charset="0"/>
                <a:cs typeface="Arial"/>
              </a:rPr>
              <a:t>Fermer le browser</a:t>
            </a:r>
          </a:p>
          <a:p>
            <a:pPr eaLnBrk="1" hangingPunct="1">
              <a:spcBef>
                <a:spcPct val="0"/>
              </a:spcBef>
              <a:buSzTx/>
              <a:defRPr/>
            </a:pPr>
            <a:r>
              <a:rPr lang="fr-FR" dirty="0">
                <a:latin typeface="Trebuchet MS" pitchFamily="34" charset="0"/>
                <a:cs typeface="Arial"/>
              </a:rPr>
              <a:t>Exécuter le test</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91</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3776F532-0D91-4438-B598-81426ED8B3BC}"/>
              </a:ext>
            </a:extLst>
          </p:cNvPr>
          <p:cNvPicPr>
            <a:picLocks noChangeAspect="1"/>
          </p:cNvPicPr>
          <p:nvPr/>
        </p:nvPicPr>
        <p:blipFill>
          <a:blip r:embed="rId4"/>
          <a:stretch>
            <a:fillRect/>
          </a:stretch>
        </p:blipFill>
        <p:spPr>
          <a:xfrm>
            <a:off x="2699792" y="3284984"/>
            <a:ext cx="3384376" cy="1052621"/>
          </a:xfrm>
          <a:prstGeom prst="rect">
            <a:avLst/>
          </a:prstGeom>
        </p:spPr>
      </p:pic>
      <p:sp>
        <p:nvSpPr>
          <p:cNvPr id="6" name="Titre 1">
            <a:extLst>
              <a:ext uri="{FF2B5EF4-FFF2-40B4-BE49-F238E27FC236}">
                <a16:creationId xmlns:a16="http://schemas.microsoft.com/office/drawing/2014/main" id="{5E7AB7F7-B812-48DD-AEF1-2607EEEB77DD}"/>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3" name="Espace réservé du pied de page 2">
            <a:extLst>
              <a:ext uri="{FF2B5EF4-FFF2-40B4-BE49-F238E27FC236}">
                <a16:creationId xmlns:a16="http://schemas.microsoft.com/office/drawing/2014/main" id="{FD90018A-A1B1-4CED-82AE-D60A4F4DEF6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2649693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124744"/>
            <a:ext cx="8686800" cy="5184576"/>
          </a:xfrm>
        </p:spPr>
        <p:txBody>
          <a:bodyPr>
            <a:normAutofit lnSpcReduction="10000"/>
          </a:bodyPr>
          <a:lstStyle/>
          <a:p>
            <a:pPr marL="0" indent="0">
              <a:spcAft>
                <a:spcPts val="600"/>
              </a:spcAft>
              <a:buNone/>
            </a:pPr>
            <a:r>
              <a:rPr lang="fr-FR" dirty="0">
                <a:latin typeface="Arial"/>
              </a:rPr>
              <a:t>Exercice B2</a:t>
            </a:r>
          </a:p>
          <a:p>
            <a:pPr eaLnBrk="1" hangingPunct="1">
              <a:spcBef>
                <a:spcPct val="0"/>
              </a:spcBef>
              <a:buSzTx/>
              <a:defRPr/>
            </a:pPr>
            <a:r>
              <a:rPr lang="fr-FR" dirty="0">
                <a:latin typeface="Trebuchet MS" pitchFamily="34" charset="0"/>
                <a:cs typeface="Arial"/>
              </a:rPr>
              <a:t>Créer une classe </a:t>
            </a:r>
            <a:r>
              <a:rPr lang="fr-FR" dirty="0" err="1">
                <a:latin typeface="Trebuchet MS" pitchFamily="34" charset="0"/>
                <a:cs typeface="Arial"/>
              </a:rPr>
              <a:t>OrangeSuite</a:t>
            </a:r>
            <a:endParaRPr lang="fr-FR" dirty="0">
              <a:latin typeface="Trebuchet MS" pitchFamily="34" charset="0"/>
              <a:cs typeface="Arial"/>
            </a:endParaRPr>
          </a:p>
          <a:p>
            <a:r>
              <a:rPr lang="fr-FR" altLang="fr-FR" dirty="0">
                <a:latin typeface="Arial" panose="020B0604020202020204" pitchFamily="34" charset="0"/>
                <a:cs typeface="Arial" panose="020B0604020202020204" pitchFamily="34" charset="0"/>
              </a:rPr>
              <a:t>Test: Ajouter un nouveau salarié</a:t>
            </a:r>
          </a:p>
          <a:p>
            <a:pPr lvl="1"/>
            <a:r>
              <a:rPr lang="fr-FR" altLang="fr-FR" sz="900" dirty="0">
                <a:latin typeface="Arial" panose="020B0604020202020204" pitchFamily="34" charset="0"/>
                <a:cs typeface="Arial" panose="020B0604020202020204" pitchFamily="34" charset="0"/>
              </a:rPr>
              <a:t>Lancer Chrome: </a:t>
            </a:r>
            <a:r>
              <a:rPr lang="fr-FR" sz="900" dirty="0">
                <a:hlinkClick r:id="rId3"/>
              </a:rPr>
              <a:t>http://orangehrm.selenium-formation.org</a:t>
            </a:r>
            <a:endParaRPr lang="fr-FR" sz="900" dirty="0"/>
          </a:p>
          <a:p>
            <a:pPr lvl="1"/>
            <a:r>
              <a:rPr lang="fr-FR" altLang="fr-FR" sz="900" dirty="0">
                <a:latin typeface="Arial" panose="020B0604020202020204" pitchFamily="34" charset="0"/>
                <a:cs typeface="Arial" panose="020B0604020202020204" pitchFamily="34" charset="0"/>
              </a:rPr>
              <a:t>Saisir </a:t>
            </a:r>
            <a:r>
              <a:rPr lang="fr-FR" altLang="fr-FR" sz="900" b="1" dirty="0" err="1">
                <a:latin typeface="Arial" panose="020B0604020202020204" pitchFamily="34" charset="0"/>
                <a:cs typeface="Arial" panose="020B0604020202020204" pitchFamily="34" charset="0"/>
              </a:rPr>
              <a:t>Username</a:t>
            </a:r>
            <a:r>
              <a:rPr lang="fr-FR" altLang="fr-FR" sz="900" dirty="0">
                <a:latin typeface="Arial" panose="020B0604020202020204" pitchFamily="34" charset="0"/>
                <a:cs typeface="Arial" panose="020B0604020202020204" pitchFamily="34" charset="0"/>
              </a:rPr>
              <a:t>=admin</a:t>
            </a:r>
          </a:p>
          <a:p>
            <a:pPr lvl="1"/>
            <a:r>
              <a:rPr lang="fr-FR" altLang="fr-FR" sz="900" dirty="0">
                <a:latin typeface="Arial" panose="020B0604020202020204" pitchFamily="34" charset="0"/>
                <a:cs typeface="Arial" panose="020B0604020202020204" pitchFamily="34" charset="0"/>
              </a:rPr>
              <a:t>Saisir </a:t>
            </a:r>
            <a:r>
              <a:rPr lang="fr-FR" altLang="fr-FR" sz="900" b="1" dirty="0" err="1">
                <a:latin typeface="Arial" panose="020B0604020202020204" pitchFamily="34" charset="0"/>
                <a:cs typeface="Arial" panose="020B0604020202020204" pitchFamily="34" charset="0"/>
              </a:rPr>
              <a:t>Password</a:t>
            </a:r>
            <a:r>
              <a:rPr lang="fr-FR" altLang="fr-FR" sz="900" dirty="0">
                <a:latin typeface="Arial" panose="020B0604020202020204" pitchFamily="34" charset="0"/>
                <a:cs typeface="Arial" panose="020B0604020202020204" pitchFamily="34" charset="0"/>
              </a:rPr>
              <a:t>=Selenium&amp;2018</a:t>
            </a:r>
          </a:p>
          <a:p>
            <a:pPr lvl="1"/>
            <a:r>
              <a:rPr lang="fr-FR" altLang="fr-FR" sz="900" dirty="0">
                <a:latin typeface="Arial" panose="020B0604020202020204" pitchFamily="34" charset="0"/>
                <a:cs typeface="Arial" panose="020B0604020202020204" pitchFamily="34" charset="0"/>
              </a:rPr>
              <a:t>Cliquer sur le bouton </a:t>
            </a:r>
            <a:r>
              <a:rPr lang="fr-FR" altLang="fr-FR" sz="900" b="1" dirty="0">
                <a:latin typeface="Arial" panose="020B0604020202020204" pitchFamily="34" charset="0"/>
                <a:cs typeface="Arial" panose="020B0604020202020204" pitchFamily="34" charset="0"/>
              </a:rPr>
              <a:t>Login</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GIP</a:t>
            </a:r>
          </a:p>
          <a:p>
            <a:pPr lvl="1"/>
            <a:r>
              <a:rPr lang="fr-FR" altLang="fr-FR" sz="900" dirty="0">
                <a:latin typeface="Arial" panose="020B0604020202020204" pitchFamily="34" charset="0"/>
                <a:cs typeface="Arial" panose="020B0604020202020204" pitchFamily="34" charset="0"/>
              </a:rPr>
              <a:t>Cliquer sur le bouton </a:t>
            </a:r>
            <a:r>
              <a:rPr lang="fr-FR" altLang="fr-FR" sz="900" b="1" dirty="0">
                <a:latin typeface="Arial" panose="020B0604020202020204" pitchFamily="34" charset="0"/>
                <a:cs typeface="Arial" panose="020B0604020202020204" pitchFamily="34" charset="0"/>
              </a:rPr>
              <a:t>Ajouter</a:t>
            </a:r>
          </a:p>
          <a:p>
            <a:pPr lvl="1"/>
            <a:r>
              <a:rPr lang="fr-FR" altLang="fr-FR" sz="900" dirty="0">
                <a:latin typeface="Arial" panose="020B0604020202020204" pitchFamily="34" charset="0"/>
                <a:cs typeface="Arial" panose="020B0604020202020204" pitchFamily="34" charset="0"/>
              </a:rPr>
              <a:t>Saisir les informations suivantes:</a:t>
            </a:r>
          </a:p>
          <a:p>
            <a:pPr lvl="2"/>
            <a:r>
              <a:rPr lang="fr-FR" altLang="fr-FR" sz="900" b="1" dirty="0">
                <a:latin typeface="Arial" panose="020B0604020202020204" pitchFamily="34" charset="0"/>
                <a:cs typeface="Arial" panose="020B0604020202020204" pitchFamily="34" charset="0"/>
              </a:rPr>
              <a:t>Prénom</a:t>
            </a:r>
            <a:r>
              <a:rPr lang="fr-FR" altLang="fr-FR" sz="900" dirty="0">
                <a:latin typeface="Arial" panose="020B0604020202020204" pitchFamily="34" charset="0"/>
                <a:cs typeface="Arial" panose="020B0604020202020204" pitchFamily="34" charset="0"/>
              </a:rPr>
              <a:t>=….</a:t>
            </a:r>
          </a:p>
          <a:p>
            <a:pPr lvl="2"/>
            <a:r>
              <a:rPr lang="fr-FR" altLang="fr-FR" sz="900" b="1" dirty="0">
                <a:latin typeface="Arial" panose="020B0604020202020204" pitchFamily="34" charset="0"/>
                <a:cs typeface="Arial" panose="020B0604020202020204" pitchFamily="34" charset="0"/>
              </a:rPr>
              <a:t>Nom du milieu</a:t>
            </a:r>
            <a:r>
              <a:rPr lang="fr-FR" altLang="fr-FR" sz="900" dirty="0">
                <a:latin typeface="Arial" panose="020B0604020202020204" pitchFamily="34" charset="0"/>
                <a:cs typeface="Arial" panose="020B0604020202020204" pitchFamily="34" charset="0"/>
              </a:rPr>
              <a:t>=….</a:t>
            </a:r>
          </a:p>
          <a:p>
            <a:pPr lvl="2"/>
            <a:r>
              <a:rPr lang="fr-FR" altLang="fr-FR" sz="900" b="1" dirty="0">
                <a:latin typeface="Arial" panose="020B0604020202020204" pitchFamily="34" charset="0"/>
                <a:cs typeface="Arial" panose="020B0604020202020204" pitchFamily="34" charset="0"/>
              </a:rPr>
              <a:t>Nom de famille</a:t>
            </a:r>
            <a:r>
              <a:rPr lang="fr-FR" altLang="fr-FR" sz="900" dirty="0">
                <a:latin typeface="Arial" panose="020B0604020202020204" pitchFamily="34" charset="0"/>
                <a:cs typeface="Arial" panose="020B0604020202020204" pitchFamily="34" charset="0"/>
              </a:rPr>
              <a:t>=….</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Sauver</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Editer</a:t>
            </a:r>
          </a:p>
          <a:p>
            <a:pPr lvl="1"/>
            <a:r>
              <a:rPr lang="fr-FR" altLang="fr-FR" sz="900" dirty="0">
                <a:latin typeface="Arial" panose="020B0604020202020204" pitchFamily="34" charset="0"/>
                <a:cs typeface="Arial" panose="020B0604020202020204" pitchFamily="34" charset="0"/>
              </a:rPr>
              <a:t>Saisir les informations suivantes:</a:t>
            </a:r>
          </a:p>
          <a:p>
            <a:pPr lvl="2"/>
            <a:r>
              <a:rPr lang="fr-FR" altLang="fr-FR" sz="900" b="1" dirty="0">
                <a:latin typeface="Arial" panose="020B0604020202020204" pitchFamily="34" charset="0"/>
                <a:cs typeface="Arial" panose="020B0604020202020204" pitchFamily="34" charset="0"/>
              </a:rPr>
              <a:t>Numéro du permis</a:t>
            </a:r>
            <a:r>
              <a:rPr lang="fr-FR" altLang="fr-FR" sz="900" dirty="0">
                <a:latin typeface="Arial" panose="020B0604020202020204" pitchFamily="34" charset="0"/>
                <a:cs typeface="Arial" panose="020B0604020202020204" pitchFamily="34" charset="0"/>
              </a:rPr>
              <a:t>=XXXXXX</a:t>
            </a:r>
          </a:p>
          <a:p>
            <a:pPr lvl="2"/>
            <a:r>
              <a:rPr lang="fr-FR" altLang="fr-FR" sz="900" b="1" dirty="0">
                <a:latin typeface="Arial" panose="020B0604020202020204" pitchFamily="34" charset="0"/>
                <a:cs typeface="Arial" panose="020B0604020202020204" pitchFamily="34" charset="0"/>
              </a:rPr>
              <a:t>Sexe</a:t>
            </a:r>
            <a:r>
              <a:rPr lang="fr-FR" altLang="fr-FR" sz="900" dirty="0">
                <a:latin typeface="Arial" panose="020B0604020202020204" pitchFamily="34" charset="0"/>
                <a:cs typeface="Arial" panose="020B0604020202020204" pitchFamily="34" charset="0"/>
              </a:rPr>
              <a:t>=Masculin</a:t>
            </a:r>
          </a:p>
          <a:p>
            <a:pPr lvl="2"/>
            <a:r>
              <a:rPr lang="fr-FR" altLang="fr-FR" sz="900" b="1" dirty="0">
                <a:latin typeface="Arial" panose="020B0604020202020204" pitchFamily="34" charset="0"/>
                <a:cs typeface="Arial" panose="020B0604020202020204" pitchFamily="34" charset="0"/>
              </a:rPr>
              <a:t>Etat marital</a:t>
            </a:r>
            <a:r>
              <a:rPr lang="fr-FR" altLang="fr-FR" sz="900" dirty="0">
                <a:latin typeface="Arial" panose="020B0604020202020204" pitchFamily="34" charset="0"/>
                <a:cs typeface="Arial" panose="020B0604020202020204" pitchFamily="34" charset="0"/>
              </a:rPr>
              <a:t>=Marié</a:t>
            </a:r>
          </a:p>
          <a:p>
            <a:pPr lvl="2"/>
            <a:r>
              <a:rPr lang="fr-FR" altLang="fr-FR" sz="900" b="1" dirty="0">
                <a:latin typeface="Arial" panose="020B0604020202020204" pitchFamily="34" charset="0"/>
                <a:cs typeface="Arial" panose="020B0604020202020204" pitchFamily="34" charset="0"/>
              </a:rPr>
              <a:t>Nationalité</a:t>
            </a:r>
            <a:r>
              <a:rPr lang="fr-FR" altLang="fr-FR" sz="900" dirty="0">
                <a:latin typeface="Arial" panose="020B0604020202020204" pitchFamily="34" charset="0"/>
                <a:cs typeface="Arial" panose="020B0604020202020204" pitchFamily="34" charset="0"/>
              </a:rPr>
              <a:t>=Français</a:t>
            </a:r>
          </a:p>
          <a:p>
            <a:pPr lvl="2"/>
            <a:r>
              <a:rPr lang="fr-FR" altLang="fr-FR" sz="900" b="1" dirty="0">
                <a:latin typeface="Arial" panose="020B0604020202020204" pitchFamily="34" charset="0"/>
                <a:cs typeface="Arial" panose="020B0604020202020204" pitchFamily="34" charset="0"/>
              </a:rPr>
              <a:t>Date de naissance</a:t>
            </a:r>
            <a:r>
              <a:rPr lang="fr-FR" altLang="fr-FR" sz="900" dirty="0">
                <a:latin typeface="Arial" panose="020B0604020202020204" pitchFamily="34" charset="0"/>
                <a:cs typeface="Arial" panose="020B0604020202020204" pitchFamily="34" charset="0"/>
              </a:rPr>
              <a:t>=2000-01-01</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Sauver</a:t>
            </a:r>
          </a:p>
          <a:p>
            <a:pPr lvl="1"/>
            <a:r>
              <a:rPr lang="fr-FR" altLang="fr-FR" sz="900" dirty="0">
                <a:latin typeface="Arial" panose="020B0604020202020204" pitchFamily="34" charset="0"/>
                <a:cs typeface="Arial" panose="020B0604020202020204" pitchFamily="34" charset="0"/>
              </a:rPr>
              <a:t>Cliquer </a:t>
            </a:r>
            <a:r>
              <a:rPr lang="fr-FR" altLang="fr-FR" sz="900" b="1" dirty="0" err="1">
                <a:latin typeface="Arial" panose="020B0604020202020204" pitchFamily="34" charset="0"/>
                <a:cs typeface="Arial" panose="020B0604020202020204" pitchFamily="34" charset="0"/>
              </a:rPr>
              <a:t>Welcome</a:t>
            </a:r>
            <a:r>
              <a:rPr lang="fr-FR" altLang="fr-FR" sz="900" b="1" dirty="0">
                <a:latin typeface="Arial" panose="020B0604020202020204" pitchFamily="34" charset="0"/>
                <a:cs typeface="Arial" panose="020B0604020202020204" pitchFamily="34" charset="0"/>
              </a:rPr>
              <a:t> Admin</a:t>
            </a:r>
          </a:p>
          <a:p>
            <a:pPr lvl="1"/>
            <a:r>
              <a:rPr lang="fr-FR" altLang="fr-FR" sz="900" dirty="0">
                <a:latin typeface="Arial" panose="020B0604020202020204" pitchFamily="34" charset="0"/>
                <a:cs typeface="Arial" panose="020B0604020202020204" pitchFamily="34" charset="0"/>
              </a:rPr>
              <a:t>Cliquer sur </a:t>
            </a:r>
            <a:r>
              <a:rPr lang="fr-FR" altLang="fr-FR" sz="900" b="1" dirty="0">
                <a:latin typeface="Arial" panose="020B0604020202020204" pitchFamily="34" charset="0"/>
                <a:cs typeface="Arial" panose="020B0604020202020204" pitchFamily="34" charset="0"/>
              </a:rPr>
              <a:t>Déconnexion</a:t>
            </a: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92</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A8DA28A2-0288-4807-A939-D92948C67B9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Commandes</a:t>
            </a:r>
          </a:p>
        </p:txBody>
      </p:sp>
      <p:sp>
        <p:nvSpPr>
          <p:cNvPr id="2" name="Espace réservé du pied de page 1">
            <a:extLst>
              <a:ext uri="{FF2B5EF4-FFF2-40B4-BE49-F238E27FC236}">
                <a16:creationId xmlns:a16="http://schemas.microsoft.com/office/drawing/2014/main" id="{B02AA130-9FE0-454D-8BBD-FDB5D586E6B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4918287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93</a:t>
            </a:fld>
            <a:endParaRPr lang="fr-FR" altLang="fr-FR" sz="1200">
              <a:solidFill>
                <a:srgbClr val="000000"/>
              </a:solidFill>
              <a:latin typeface="Calibri" panose="020F0502020204030204" pitchFamily="34" charset="0"/>
            </a:endParaRPr>
          </a:p>
        </p:txBody>
      </p:sp>
      <p:graphicFrame>
        <p:nvGraphicFramePr>
          <p:cNvPr id="10" name="Espace réservé du contenu 3">
            <a:extLst>
              <a:ext uri="{FF2B5EF4-FFF2-40B4-BE49-F238E27FC236}">
                <a16:creationId xmlns:a16="http://schemas.microsoft.com/office/drawing/2014/main" id="{75A287FB-7C8B-4E05-8079-9CE6B13256AB}"/>
              </a:ext>
            </a:extLst>
          </p:cNvPr>
          <p:cNvGraphicFramePr>
            <a:graphicFrameLocks/>
          </p:cNvGraphicFramePr>
          <p:nvPr/>
        </p:nvGraphicFramePr>
        <p:xfrm>
          <a:off x="457200" y="1196752"/>
          <a:ext cx="8229600" cy="3865793"/>
        </p:xfrm>
        <a:graphic>
          <a:graphicData uri="http://schemas.openxmlformats.org/drawingml/2006/table">
            <a:tbl>
              <a:tblPr/>
              <a:tblGrid>
                <a:gridCol w="1353942">
                  <a:extLst>
                    <a:ext uri="{9D8B030D-6E8A-4147-A177-3AD203B41FA5}">
                      <a16:colId xmlns:a16="http://schemas.microsoft.com/office/drawing/2014/main" val="3363612013"/>
                    </a:ext>
                  </a:extLst>
                </a:gridCol>
                <a:gridCol w="6875658">
                  <a:extLst>
                    <a:ext uri="{9D8B030D-6E8A-4147-A177-3AD203B41FA5}">
                      <a16:colId xmlns:a16="http://schemas.microsoft.com/office/drawing/2014/main" val="2607307839"/>
                    </a:ext>
                  </a:extLst>
                </a:gridCol>
              </a:tblGrid>
              <a:tr h="261992">
                <a:tc>
                  <a:txBody>
                    <a:bodyPr/>
                    <a:lstStyle/>
                    <a:p>
                      <a:pPr algn="ctr"/>
                      <a:r>
                        <a:rPr lang="fr-FR" sz="1300"/>
                        <a:t>Méthode</a:t>
                      </a:r>
                    </a:p>
                  </a:txBody>
                  <a:tcPr marL="28477" marR="28477" marT="28477" marB="28477" anchor="ctr">
                    <a:lnL>
                      <a:noFill/>
                    </a:lnL>
                    <a:lnR>
                      <a:noFill/>
                    </a:lnR>
                    <a:lnT>
                      <a:noFill/>
                    </a:lnT>
                    <a:lnB>
                      <a:noFill/>
                    </a:lnB>
                    <a:solidFill>
                      <a:schemeClr val="accent2">
                        <a:lumMod val="20000"/>
                        <a:lumOff val="80000"/>
                      </a:schemeClr>
                    </a:solidFill>
                  </a:tcPr>
                </a:tc>
                <a:tc>
                  <a:txBody>
                    <a:bodyPr/>
                    <a:lstStyle/>
                    <a:p>
                      <a:pPr algn="ctr"/>
                      <a:r>
                        <a:rPr lang="fr-FR" sz="1300"/>
                        <a:t>Rôle</a:t>
                      </a:r>
                    </a:p>
                  </a:txBody>
                  <a:tcPr marL="28477" marR="28477" marT="28477" marB="28477"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083189258"/>
                  </a:ext>
                </a:extLst>
              </a:tr>
              <a:tr h="402989">
                <a:tc>
                  <a:txBody>
                    <a:bodyPr/>
                    <a:lstStyle/>
                    <a:p>
                      <a:pPr algn="l"/>
                      <a:r>
                        <a:rPr lang="fr-FR" sz="1300" err="1"/>
                        <a:t>assertEquals</a:t>
                      </a:r>
                      <a:r>
                        <a:rPr lang="fr-FR" sz="1300"/>
                        <a:t>()</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l'égalité de deux valeurs de type primitif ou objet. </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251973932"/>
                  </a:ext>
                </a:extLst>
              </a:tr>
              <a:tr h="381000">
                <a:tc>
                  <a:txBody>
                    <a:bodyPr/>
                    <a:lstStyle/>
                    <a:p>
                      <a:pPr algn="l"/>
                      <a:r>
                        <a:rPr lang="fr-FR" sz="1300"/>
                        <a:t>assertFalse()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la valeur fournie en paramètre est fausse</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943973652"/>
                  </a:ext>
                </a:extLst>
              </a:tr>
              <a:tr h="255074">
                <a:tc>
                  <a:txBody>
                    <a:bodyPr/>
                    <a:lstStyle/>
                    <a:p>
                      <a:pPr algn="l"/>
                      <a:r>
                        <a:rPr lang="fr-FR" sz="1300"/>
                        <a:t>assertNull()</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l'objet fourni en paramètre soit </a:t>
                      </a:r>
                      <a:r>
                        <a:rPr lang="fr-FR" sz="1300" err="1"/>
                        <a:t>null</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74406614"/>
                  </a:ext>
                </a:extLst>
              </a:tr>
              <a:tr h="453194">
                <a:tc>
                  <a:txBody>
                    <a:bodyPr/>
                    <a:lstStyle/>
                    <a:p>
                      <a:pPr algn="l"/>
                      <a:r>
                        <a:rPr lang="fr-FR" sz="1300"/>
                        <a:t>assertNotNull()</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l'objet fourni en paramètre ne soit pas </a:t>
                      </a:r>
                      <a:r>
                        <a:rPr lang="fr-FR" sz="1300" err="1"/>
                        <a:t>null</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71839296"/>
                  </a:ext>
                </a:extLst>
              </a:tr>
              <a:tr h="1120532">
                <a:tc>
                  <a:txBody>
                    <a:bodyPr/>
                    <a:lstStyle/>
                    <a:p>
                      <a:pPr algn="l"/>
                      <a:r>
                        <a:rPr lang="fr-FR" sz="1300"/>
                        <a:t>assertSame()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les deux objets fournis en paramètre font référence à la même entité</a:t>
                      </a:r>
                    </a:p>
                    <a:p>
                      <a:pPr algn="l"/>
                      <a:r>
                        <a:rPr lang="fr-FR" sz="1300"/>
                        <a:t>Exemples identiques :</a:t>
                      </a:r>
                    </a:p>
                    <a:p>
                      <a:pPr algn="l"/>
                      <a:r>
                        <a:rPr lang="fr-FR" sz="1300" err="1"/>
                        <a:t>assertSame</a:t>
                      </a:r>
                      <a:r>
                        <a:rPr lang="fr-FR" sz="1300"/>
                        <a:t>("Les deux objets sont identiques", obj1, obj2);</a:t>
                      </a:r>
                    </a:p>
                    <a:p>
                      <a:pPr algn="l"/>
                      <a:r>
                        <a:rPr lang="fr-FR" sz="1300" err="1"/>
                        <a:t>assertTrue</a:t>
                      </a:r>
                      <a:r>
                        <a:rPr lang="fr-FR" sz="1300"/>
                        <a:t>("Les deux objets sont identiques ", obj1 == obj2);</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623446804"/>
                  </a:ext>
                </a:extLst>
              </a:tr>
              <a:tr h="467028">
                <a:tc>
                  <a:txBody>
                    <a:bodyPr/>
                    <a:lstStyle/>
                    <a:p>
                      <a:pPr algn="l"/>
                      <a:r>
                        <a:rPr lang="fr-FR" sz="1300"/>
                        <a:t>assertNotSame()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les deux objets fournis en paramètre ne font pas référence à la même entité</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393501044"/>
                  </a:ext>
                </a:extLst>
              </a:tr>
              <a:tr h="261992">
                <a:tc>
                  <a:txBody>
                    <a:bodyPr/>
                    <a:lstStyle/>
                    <a:p>
                      <a:pPr algn="l"/>
                      <a:r>
                        <a:rPr lang="fr-FR" sz="1300"/>
                        <a:t>assertTrue()</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Vérifier que la valeur fournie en paramètre est vraie</a:t>
                      </a:r>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23134988"/>
                  </a:ext>
                </a:extLst>
              </a:tr>
              <a:tr h="261992">
                <a:tc>
                  <a:txBody>
                    <a:bodyPr/>
                    <a:lstStyle/>
                    <a:p>
                      <a:pPr algn="l"/>
                      <a:r>
                        <a:rPr lang="fr-FR" sz="1300" err="1"/>
                        <a:t>fail</a:t>
                      </a:r>
                      <a:r>
                        <a:rPr lang="fr-FR" sz="1300"/>
                        <a:t>()</a:t>
                      </a:r>
                    </a:p>
                  </a:txBody>
                  <a:tcPr marL="28477" marR="28477" marT="28477" marB="28477" anchor="ctr">
                    <a:lnL>
                      <a:noFill/>
                    </a:lnL>
                    <a:lnR>
                      <a:noFill/>
                    </a:lnR>
                    <a:lnT>
                      <a:noFill/>
                    </a:lnT>
                    <a:lnB>
                      <a:noFill/>
                    </a:lnB>
                    <a:solidFill>
                      <a:schemeClr val="accent1">
                        <a:lumMod val="20000"/>
                        <a:lumOff val="80000"/>
                      </a:schemeClr>
                    </a:solidFill>
                  </a:tcPr>
                </a:tc>
                <a:tc>
                  <a:txBody>
                    <a:bodyPr/>
                    <a:lstStyle/>
                    <a:p>
                      <a:pPr algn="l"/>
                      <a:r>
                        <a:rPr lang="fr-FR" sz="1300"/>
                        <a:t>Entraîne un échec du test.</a:t>
                      </a:r>
                      <a:r>
                        <a:rPr lang="fr-FR" sz="1300" baseline="0"/>
                        <a:t> Elle renvoie une exception </a:t>
                      </a:r>
                      <a:r>
                        <a:rPr lang="fr-FR" sz="1300" baseline="0" err="1"/>
                        <a:t>AssertionFailedError</a:t>
                      </a:r>
                      <a:endParaRPr lang="fr-FR" sz="1300"/>
                    </a:p>
                  </a:txBody>
                  <a:tcPr marL="28477" marR="28477" marT="28477" marB="28477"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648669777"/>
                  </a:ext>
                </a:extLst>
              </a:tr>
            </a:tbl>
          </a:graphicData>
        </a:graphic>
      </p:graphicFrame>
      <p:pic>
        <p:nvPicPr>
          <p:cNvPr id="4" name="Image 3">
            <a:extLst>
              <a:ext uri="{FF2B5EF4-FFF2-40B4-BE49-F238E27FC236}">
                <a16:creationId xmlns:a16="http://schemas.microsoft.com/office/drawing/2014/main" id="{B636C156-3E01-457C-8335-A5EDB3581878}"/>
              </a:ext>
            </a:extLst>
          </p:cNvPr>
          <p:cNvPicPr>
            <a:picLocks noChangeAspect="1"/>
          </p:cNvPicPr>
          <p:nvPr/>
        </p:nvPicPr>
        <p:blipFill>
          <a:blip r:embed="rId3"/>
          <a:stretch>
            <a:fillRect/>
          </a:stretch>
        </p:blipFill>
        <p:spPr>
          <a:xfrm>
            <a:off x="39080" y="5341345"/>
            <a:ext cx="9105900" cy="438150"/>
          </a:xfrm>
          <a:prstGeom prst="rect">
            <a:avLst/>
          </a:prstGeom>
        </p:spPr>
      </p:pic>
      <p:sp>
        <p:nvSpPr>
          <p:cNvPr id="8" name="Titre 1">
            <a:extLst>
              <a:ext uri="{FF2B5EF4-FFF2-40B4-BE49-F238E27FC236}">
                <a16:creationId xmlns:a16="http://schemas.microsoft.com/office/drawing/2014/main" id="{9F6A7575-19D0-4167-B2C2-30FCDF737CB7}"/>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Assertions</a:t>
            </a:r>
          </a:p>
        </p:txBody>
      </p:sp>
      <p:sp>
        <p:nvSpPr>
          <p:cNvPr id="2" name="Espace réservé du pied de page 1">
            <a:extLst>
              <a:ext uri="{FF2B5EF4-FFF2-40B4-BE49-F238E27FC236}">
                <a16:creationId xmlns:a16="http://schemas.microsoft.com/office/drawing/2014/main" id="{E8231DB5-4921-4E71-8A7D-8A87A0F2B69E}"/>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5146083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6630" y="960633"/>
            <a:ext cx="8686800" cy="2591618"/>
          </a:xfrm>
        </p:spPr>
        <p:txBody>
          <a:bodyPr>
            <a:normAutofit fontScale="25000" lnSpcReduction="20000"/>
          </a:bodyPr>
          <a:lstStyle/>
          <a:p>
            <a:pPr marL="0" indent="0">
              <a:spcAft>
                <a:spcPts val="600"/>
              </a:spcAft>
              <a:buNone/>
            </a:pPr>
            <a:r>
              <a:rPr lang="fr-FR" b="1" dirty="0">
                <a:latin typeface="Arial"/>
              </a:rPr>
              <a:t>Vérifier le texte d’un élément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la valeur d’un input….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qu’un élément est présent</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la sélection d’une liste</a:t>
            </a:r>
          </a:p>
          <a:p>
            <a:pPr marL="0" indent="0">
              <a:spcAft>
                <a:spcPts val="600"/>
              </a:spcAft>
              <a:buNone/>
            </a:pPr>
            <a:endParaRPr lang="fr-FR" b="1" dirty="0">
              <a:latin typeface="Arial"/>
            </a:endParaRPr>
          </a:p>
          <a:p>
            <a:pPr marL="0" indent="0">
              <a:spcAft>
                <a:spcPts val="600"/>
              </a:spcAft>
              <a:buNone/>
            </a:pPr>
            <a:endParaRPr lang="fr-FR" b="1" dirty="0">
              <a:latin typeface="Arial"/>
            </a:endParaRPr>
          </a:p>
          <a:p>
            <a:pPr marL="0" indent="0">
              <a:spcAft>
                <a:spcPts val="600"/>
              </a:spcAft>
              <a:buNone/>
            </a:pPr>
            <a:r>
              <a:rPr lang="fr-FR" b="1" dirty="0">
                <a:latin typeface="Arial"/>
              </a:rPr>
              <a:t>Vérifier qu’un texte est affiché dans le page</a:t>
            </a:r>
          </a:p>
          <a:p>
            <a:pPr marL="0" indent="0">
              <a:spcAft>
                <a:spcPts val="600"/>
              </a:spcAft>
              <a:buNone/>
            </a:pPr>
            <a:endParaRPr lang="fr-FR" b="1" dirty="0">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marL="0" indent="0">
              <a:spcAft>
                <a:spcPts val="600"/>
              </a:spcAft>
              <a:buNone/>
            </a:pPr>
            <a:endParaRPr lang="fr-FR" b="1" dirty="0">
              <a:solidFill>
                <a:srgbClr val="FF0000"/>
              </a:solidFill>
              <a:latin typeface="Arial"/>
            </a:endParaRPr>
          </a:p>
          <a:p>
            <a:pPr lvl="1" eaLnBrk="1" hangingPunct="1">
              <a:spcBef>
                <a:spcPct val="0"/>
              </a:spcBef>
              <a:buSzTx/>
              <a:defRPr/>
            </a:pPr>
            <a:endParaRPr lang="fr-FR" dirty="0">
              <a:latin typeface="Trebuchet MS" pitchFamily="34" charset="0"/>
              <a:cs typeface="Arial"/>
            </a:endParaRPr>
          </a:p>
          <a:p>
            <a:pPr lvl="1" eaLnBrk="1" hangingPunct="1">
              <a:spcBef>
                <a:spcPct val="0"/>
              </a:spcBef>
              <a:buSzTx/>
              <a:defRPr/>
            </a:pPr>
            <a:endParaRPr lang="fr-FR" dirty="0">
              <a:latin typeface="Trebuchet MS" pitchFamily="34" charset="0"/>
              <a:cs typeface="Arial"/>
            </a:endParaRPr>
          </a:p>
          <a:p>
            <a:pPr lvl="1"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94</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910B2462-1157-4786-A09B-CC8059BD6805}"/>
              </a:ext>
            </a:extLst>
          </p:cNvPr>
          <p:cNvPicPr>
            <a:picLocks noChangeAspect="1"/>
          </p:cNvPicPr>
          <p:nvPr/>
        </p:nvPicPr>
        <p:blipFill>
          <a:blip r:embed="rId3"/>
          <a:stretch>
            <a:fillRect/>
          </a:stretch>
        </p:blipFill>
        <p:spPr>
          <a:xfrm>
            <a:off x="206239" y="3550829"/>
            <a:ext cx="9144000" cy="428625"/>
          </a:xfrm>
          <a:prstGeom prst="rect">
            <a:avLst/>
          </a:prstGeom>
        </p:spPr>
      </p:pic>
      <p:pic>
        <p:nvPicPr>
          <p:cNvPr id="3" name="Image 2">
            <a:extLst>
              <a:ext uri="{FF2B5EF4-FFF2-40B4-BE49-F238E27FC236}">
                <a16:creationId xmlns:a16="http://schemas.microsoft.com/office/drawing/2014/main" id="{1B6F32A0-5D58-4E93-B085-0B94591DB668}"/>
              </a:ext>
            </a:extLst>
          </p:cNvPr>
          <p:cNvPicPr>
            <a:picLocks noChangeAspect="1"/>
          </p:cNvPicPr>
          <p:nvPr/>
        </p:nvPicPr>
        <p:blipFill>
          <a:blip r:embed="rId4"/>
          <a:stretch>
            <a:fillRect/>
          </a:stretch>
        </p:blipFill>
        <p:spPr>
          <a:xfrm>
            <a:off x="289535" y="1187096"/>
            <a:ext cx="7029450" cy="314325"/>
          </a:xfrm>
          <a:prstGeom prst="rect">
            <a:avLst/>
          </a:prstGeom>
        </p:spPr>
      </p:pic>
      <p:pic>
        <p:nvPicPr>
          <p:cNvPr id="4" name="Image 3">
            <a:extLst>
              <a:ext uri="{FF2B5EF4-FFF2-40B4-BE49-F238E27FC236}">
                <a16:creationId xmlns:a16="http://schemas.microsoft.com/office/drawing/2014/main" id="{C46B3704-0093-4BC9-83B4-F31DC46E72AA}"/>
              </a:ext>
            </a:extLst>
          </p:cNvPr>
          <p:cNvPicPr>
            <a:picLocks noChangeAspect="1"/>
          </p:cNvPicPr>
          <p:nvPr/>
        </p:nvPicPr>
        <p:blipFill>
          <a:blip r:embed="rId5"/>
          <a:stretch>
            <a:fillRect/>
          </a:stretch>
        </p:blipFill>
        <p:spPr>
          <a:xfrm>
            <a:off x="299391" y="1727884"/>
            <a:ext cx="7629525" cy="304800"/>
          </a:xfrm>
          <a:prstGeom prst="rect">
            <a:avLst/>
          </a:prstGeom>
        </p:spPr>
      </p:pic>
      <p:pic>
        <p:nvPicPr>
          <p:cNvPr id="5" name="Image 4">
            <a:extLst>
              <a:ext uri="{FF2B5EF4-FFF2-40B4-BE49-F238E27FC236}">
                <a16:creationId xmlns:a16="http://schemas.microsoft.com/office/drawing/2014/main" id="{6D86975C-7ECD-418E-A967-24A656F2B188}"/>
              </a:ext>
            </a:extLst>
          </p:cNvPr>
          <p:cNvPicPr>
            <a:picLocks noChangeAspect="1"/>
          </p:cNvPicPr>
          <p:nvPr/>
        </p:nvPicPr>
        <p:blipFill>
          <a:blip r:embed="rId6"/>
          <a:stretch>
            <a:fillRect/>
          </a:stretch>
        </p:blipFill>
        <p:spPr>
          <a:xfrm>
            <a:off x="300674" y="2417321"/>
            <a:ext cx="5305425" cy="304800"/>
          </a:xfrm>
          <a:prstGeom prst="rect">
            <a:avLst/>
          </a:prstGeom>
        </p:spPr>
      </p:pic>
      <p:pic>
        <p:nvPicPr>
          <p:cNvPr id="6" name="Image 5">
            <a:extLst>
              <a:ext uri="{FF2B5EF4-FFF2-40B4-BE49-F238E27FC236}">
                <a16:creationId xmlns:a16="http://schemas.microsoft.com/office/drawing/2014/main" id="{99F5D803-3257-4979-9E03-A37CA666EC76}"/>
              </a:ext>
            </a:extLst>
          </p:cNvPr>
          <p:cNvPicPr>
            <a:picLocks noChangeAspect="1"/>
          </p:cNvPicPr>
          <p:nvPr/>
        </p:nvPicPr>
        <p:blipFill>
          <a:blip r:embed="rId7"/>
          <a:stretch>
            <a:fillRect/>
          </a:stretch>
        </p:blipFill>
        <p:spPr>
          <a:xfrm>
            <a:off x="299391" y="2987584"/>
            <a:ext cx="8915400" cy="297782"/>
          </a:xfrm>
          <a:prstGeom prst="rect">
            <a:avLst/>
          </a:prstGeom>
        </p:spPr>
      </p:pic>
      <p:sp>
        <p:nvSpPr>
          <p:cNvPr id="10" name="Titre 1">
            <a:extLst>
              <a:ext uri="{FF2B5EF4-FFF2-40B4-BE49-F238E27FC236}">
                <a16:creationId xmlns:a16="http://schemas.microsoft.com/office/drawing/2014/main" id="{F3E1B5F0-3385-410F-A217-AC77229866B4}"/>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Assertions</a:t>
            </a:r>
          </a:p>
        </p:txBody>
      </p:sp>
      <p:sp>
        <p:nvSpPr>
          <p:cNvPr id="7" name="Espace réservé du pied de page 6">
            <a:extLst>
              <a:ext uri="{FF2B5EF4-FFF2-40B4-BE49-F238E27FC236}">
                <a16:creationId xmlns:a16="http://schemas.microsoft.com/office/drawing/2014/main" id="{DB87BF45-BD8B-4D08-B3B4-F257AF8F4DE2}"/>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1584773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1268760"/>
            <a:ext cx="8686800" cy="4176464"/>
          </a:xfrm>
        </p:spPr>
        <p:txBody>
          <a:bodyPr>
            <a:normAutofit fontScale="55000" lnSpcReduction="20000"/>
          </a:bodyPr>
          <a:lstStyle/>
          <a:p>
            <a:pPr marL="0" indent="0">
              <a:spcAft>
                <a:spcPts val="600"/>
              </a:spcAft>
              <a:buNone/>
            </a:pPr>
            <a:r>
              <a:rPr lang="fr-FR" b="1" dirty="0">
                <a:latin typeface="Arial"/>
              </a:rPr>
              <a:t>Exercice D1</a:t>
            </a:r>
          </a:p>
          <a:p>
            <a:pPr marL="0" indent="0">
              <a:buNone/>
            </a:pPr>
            <a:r>
              <a:rPr lang="fr-FR" altLang="fr-FR" dirty="0">
                <a:latin typeface="Arial" panose="020B0604020202020204" pitchFamily="34" charset="0"/>
                <a:cs typeface="Arial" panose="020B0604020202020204" pitchFamily="34" charset="0"/>
              </a:rPr>
              <a:t>Reprendre la suite </a:t>
            </a:r>
            <a:r>
              <a:rPr lang="fr-FR" altLang="fr-FR" dirty="0" err="1">
                <a:latin typeface="Arial" panose="020B0604020202020204" pitchFamily="34" charset="0"/>
                <a:cs typeface="Arial" panose="020B0604020202020204" pitchFamily="34" charset="0"/>
              </a:rPr>
              <a:t>OrangeDemo</a:t>
            </a:r>
            <a:endParaRPr lang="fr-FR" altLang="fr-FR" dirty="0">
              <a:latin typeface="Arial" panose="020B0604020202020204" pitchFamily="34" charset="0"/>
              <a:cs typeface="Arial" panose="020B0604020202020204" pitchFamily="34" charset="0"/>
            </a:endParaRPr>
          </a:p>
          <a:p>
            <a:pPr marL="0" indent="0">
              <a:buNone/>
            </a:pPr>
            <a:r>
              <a:rPr lang="fr-FR" altLang="fr-FR" dirty="0">
                <a:latin typeface="Arial" panose="020B0604020202020204" pitchFamily="34" charset="0"/>
                <a:cs typeface="Arial" panose="020B0604020202020204" pitchFamily="34" charset="0"/>
              </a:rPr>
              <a:t>Ajouter un </a:t>
            </a:r>
            <a:r>
              <a:rPr lang="fr-FR" altLang="fr-FR" dirty="0" err="1">
                <a:latin typeface="Arial" panose="020B0604020202020204" pitchFamily="34" charset="0"/>
                <a:cs typeface="Arial" panose="020B0604020202020204" pitchFamily="34" charset="0"/>
              </a:rPr>
              <a:t>nouveu</a:t>
            </a:r>
            <a:r>
              <a:rPr lang="fr-FR" altLang="fr-FR" dirty="0">
                <a:latin typeface="Arial" panose="020B0604020202020204" pitchFamily="34" charset="0"/>
                <a:cs typeface="Arial" panose="020B0604020202020204" pitchFamily="34" charset="0"/>
              </a:rPr>
              <a:t> test: Scénario: Créer un poste</a:t>
            </a:r>
          </a:p>
          <a:p>
            <a:pPr lvl="0">
              <a:spcBef>
                <a:spcPts val="0"/>
              </a:spcBef>
            </a:pPr>
            <a:r>
              <a:rPr lang="fr-FR" sz="1900" dirty="0"/>
              <a:t>Lancer l’application à l’adresse : </a:t>
            </a:r>
            <a:r>
              <a:rPr lang="fr-FR" sz="1900" dirty="0">
                <a:hlinkClick r:id="rId3"/>
              </a:rPr>
              <a:t>http://orangehrm.selenium-formation.org</a:t>
            </a:r>
            <a:endParaRPr lang="fr-FR" sz="1900" dirty="0"/>
          </a:p>
          <a:p>
            <a:pPr lvl="0">
              <a:spcBef>
                <a:spcPts val="0"/>
              </a:spcBef>
            </a:pPr>
            <a:r>
              <a:rPr lang="fr-FR" sz="1900" dirty="0"/>
              <a:t>Vérifier la présence du champ « Nom d’utilisateur »</a:t>
            </a:r>
          </a:p>
          <a:p>
            <a:pPr lvl="0">
              <a:spcBef>
                <a:spcPts val="0"/>
              </a:spcBef>
            </a:pPr>
            <a:r>
              <a:rPr lang="fr-FR" sz="1900" dirty="0"/>
              <a:t>Saisir </a:t>
            </a:r>
            <a:r>
              <a:rPr lang="fr-FR" sz="1900" b="1" dirty="0"/>
              <a:t>Nom d’utilisateur=</a:t>
            </a:r>
            <a:r>
              <a:rPr lang="fr-FR" sz="1900" dirty="0"/>
              <a:t>admin</a:t>
            </a:r>
          </a:p>
          <a:p>
            <a:pPr lvl="0">
              <a:spcBef>
                <a:spcPts val="0"/>
              </a:spcBef>
            </a:pPr>
            <a:r>
              <a:rPr lang="fr-FR" sz="1900" dirty="0"/>
              <a:t>Saisir </a:t>
            </a:r>
            <a:r>
              <a:rPr lang="fr-FR" sz="1900" b="1" dirty="0"/>
              <a:t>Mot de passe=</a:t>
            </a:r>
            <a:r>
              <a:rPr lang="fr-FR" sz="1900" dirty="0"/>
              <a:t>Selenium&amp;2018</a:t>
            </a:r>
          </a:p>
          <a:p>
            <a:pPr lvl="0">
              <a:spcBef>
                <a:spcPts val="0"/>
              </a:spcBef>
            </a:pPr>
            <a:r>
              <a:rPr lang="fr-FR" sz="1900" dirty="0"/>
              <a:t>Cliquer sur </a:t>
            </a:r>
            <a:r>
              <a:rPr lang="fr-FR" sz="1900" b="1" dirty="0"/>
              <a:t>Connexion</a:t>
            </a:r>
            <a:endParaRPr lang="fr-FR" sz="1900" dirty="0"/>
          </a:p>
          <a:p>
            <a:pPr lvl="1">
              <a:spcBef>
                <a:spcPts val="0"/>
              </a:spcBef>
            </a:pPr>
            <a:r>
              <a:rPr lang="fr-FR" sz="1900" dirty="0"/>
              <a:t>Vérifier que vous êtes sur le Tableau de bord</a:t>
            </a:r>
          </a:p>
          <a:p>
            <a:pPr lvl="0">
              <a:spcBef>
                <a:spcPts val="0"/>
              </a:spcBef>
            </a:pPr>
            <a:r>
              <a:rPr lang="fr-FR" sz="1900" dirty="0"/>
              <a:t>Cliquer sur </a:t>
            </a:r>
            <a:r>
              <a:rPr lang="fr-FR" sz="1900" b="1" dirty="0"/>
              <a:t>Recrutement</a:t>
            </a:r>
          </a:p>
          <a:p>
            <a:pPr lvl="0">
              <a:spcBef>
                <a:spcPts val="0"/>
              </a:spcBef>
            </a:pPr>
            <a:r>
              <a:rPr lang="fr-FR" sz="1900" dirty="0"/>
              <a:t>Cliquer sur </a:t>
            </a:r>
            <a:r>
              <a:rPr lang="fr-FR" sz="1900" b="1" dirty="0"/>
              <a:t>Offres d’emploi</a:t>
            </a:r>
          </a:p>
          <a:p>
            <a:pPr lvl="0">
              <a:spcBef>
                <a:spcPts val="0"/>
              </a:spcBef>
            </a:pPr>
            <a:r>
              <a:rPr lang="fr-FR" sz="1900" dirty="0"/>
              <a:t>Cliquer sur le bouton </a:t>
            </a:r>
            <a:r>
              <a:rPr lang="fr-FR" sz="1900" b="1" dirty="0"/>
              <a:t>Ajouter</a:t>
            </a:r>
          </a:p>
          <a:p>
            <a:pPr lvl="1">
              <a:spcBef>
                <a:spcPts val="0"/>
              </a:spcBef>
            </a:pPr>
            <a:r>
              <a:rPr lang="fr-FR" sz="1900" dirty="0"/>
              <a:t>Vérifier que la valeur par défaut de Titre du poste est= « --Sélectionner --»</a:t>
            </a:r>
          </a:p>
          <a:p>
            <a:pPr lvl="1">
              <a:spcBef>
                <a:spcPts val="0"/>
              </a:spcBef>
            </a:pPr>
            <a:r>
              <a:rPr lang="fr-FR" sz="1900" dirty="0"/>
              <a:t>Vérifier sur Actif est coché</a:t>
            </a:r>
          </a:p>
          <a:p>
            <a:pPr lvl="0">
              <a:spcBef>
                <a:spcPts val="0"/>
              </a:spcBef>
            </a:pPr>
            <a:r>
              <a:rPr lang="fr-FR" sz="1900" dirty="0"/>
              <a:t>Sélectionner un </a:t>
            </a:r>
            <a:r>
              <a:rPr lang="fr-FR" sz="1900" b="1" dirty="0"/>
              <a:t>Titre de poste</a:t>
            </a:r>
          </a:p>
          <a:p>
            <a:pPr lvl="0">
              <a:spcBef>
                <a:spcPts val="0"/>
              </a:spcBef>
            </a:pPr>
            <a:r>
              <a:rPr lang="fr-FR" sz="1900" dirty="0"/>
              <a:t>Saisir </a:t>
            </a:r>
            <a:r>
              <a:rPr lang="fr-FR" sz="1900" b="1" dirty="0"/>
              <a:t>Nom du poste vacant</a:t>
            </a:r>
            <a:r>
              <a:rPr lang="fr-FR" sz="1900" dirty="0"/>
              <a:t> : …</a:t>
            </a:r>
          </a:p>
          <a:p>
            <a:pPr lvl="0">
              <a:spcBef>
                <a:spcPts val="0"/>
              </a:spcBef>
            </a:pPr>
            <a:r>
              <a:rPr lang="fr-FR" sz="1900" dirty="0"/>
              <a:t>Saisir </a:t>
            </a:r>
            <a:r>
              <a:rPr lang="fr-FR" sz="1900" b="1" dirty="0"/>
              <a:t>Manager qui recrute </a:t>
            </a:r>
            <a:r>
              <a:rPr lang="fr-FR" sz="1900" dirty="0"/>
              <a:t>: John SMITH</a:t>
            </a:r>
          </a:p>
          <a:p>
            <a:pPr lvl="0">
              <a:spcBef>
                <a:spcPts val="0"/>
              </a:spcBef>
            </a:pPr>
            <a:r>
              <a:rPr lang="fr-FR" sz="1900" dirty="0"/>
              <a:t>Nombre de postes : 3</a:t>
            </a:r>
          </a:p>
          <a:p>
            <a:pPr lvl="0">
              <a:spcBef>
                <a:spcPts val="0"/>
              </a:spcBef>
            </a:pPr>
            <a:r>
              <a:rPr lang="fr-FR" sz="1900" dirty="0"/>
              <a:t>Décoché Publier dans Flux RSS</a:t>
            </a:r>
          </a:p>
          <a:p>
            <a:pPr lvl="0">
              <a:spcBef>
                <a:spcPts val="0"/>
              </a:spcBef>
            </a:pPr>
            <a:r>
              <a:rPr lang="fr-FR" sz="1900" dirty="0"/>
              <a:t>Cliquer sur </a:t>
            </a:r>
            <a:r>
              <a:rPr lang="fr-FR" sz="1900" b="1" dirty="0"/>
              <a:t>Sauver</a:t>
            </a:r>
          </a:p>
          <a:p>
            <a:pPr lvl="1">
              <a:spcBef>
                <a:spcPts val="0"/>
              </a:spcBef>
            </a:pPr>
            <a:r>
              <a:rPr lang="fr-FR" sz="1900" dirty="0"/>
              <a:t>Vérifier que vous êtes sur la page : Modifier les postes vacants</a:t>
            </a:r>
          </a:p>
          <a:p>
            <a:pPr lvl="0">
              <a:spcBef>
                <a:spcPts val="0"/>
              </a:spcBef>
            </a:pPr>
            <a:r>
              <a:rPr lang="fr-FR" sz="1900" dirty="0"/>
              <a:t>Cliquer sur </a:t>
            </a:r>
            <a:r>
              <a:rPr lang="fr-FR" sz="1900" b="1" dirty="0"/>
              <a:t>Retour</a:t>
            </a:r>
          </a:p>
          <a:p>
            <a:pPr lvl="1">
              <a:spcBef>
                <a:spcPts val="0"/>
              </a:spcBef>
            </a:pPr>
            <a:r>
              <a:rPr lang="fr-FR" sz="1900" dirty="0"/>
              <a:t>Vérifier que le bouton rechercher est présent</a:t>
            </a:r>
          </a:p>
          <a:p>
            <a:pPr lvl="0">
              <a:spcBef>
                <a:spcPts val="0"/>
              </a:spcBef>
            </a:pPr>
            <a:r>
              <a:rPr lang="fr-FR" sz="1900" dirty="0"/>
              <a:t>Sélectionner Vacant=nom du poste</a:t>
            </a:r>
          </a:p>
          <a:p>
            <a:pPr lvl="0">
              <a:spcBef>
                <a:spcPts val="0"/>
              </a:spcBef>
            </a:pPr>
            <a:r>
              <a:rPr lang="fr-FR" sz="1900" dirty="0"/>
              <a:t>Cliquer sur Rechercher</a:t>
            </a:r>
          </a:p>
          <a:p>
            <a:pPr lvl="1">
              <a:spcBef>
                <a:spcPts val="0"/>
              </a:spcBef>
            </a:pPr>
            <a:r>
              <a:rPr lang="fr-FR" sz="1900" dirty="0"/>
              <a:t>Vérifier que dans le tableau, la valeur de la 2è ligne 2è colonne est le nom du poste</a:t>
            </a:r>
          </a:p>
          <a:p>
            <a:pPr>
              <a:spcBef>
                <a:spcPts val="0"/>
              </a:spcBef>
            </a:pPr>
            <a:r>
              <a:rPr lang="fr-FR" sz="1900" dirty="0"/>
              <a:t>Prendre une capture d’écran</a:t>
            </a:r>
          </a:p>
          <a:p>
            <a:pPr>
              <a:spcBef>
                <a:spcPts val="0"/>
              </a:spcBef>
            </a:pPr>
            <a:r>
              <a:rPr lang="fr-FR" sz="1900" dirty="0"/>
              <a:t>Cliquer sur Déconnexion</a:t>
            </a:r>
            <a:endParaRPr lang="fr-FR" altLang="fr-FR" sz="1900" b="1" dirty="0">
              <a:solidFill>
                <a:prstClr val="black"/>
              </a:solidFill>
              <a:latin typeface="Arial" panose="020B0604020202020204" pitchFamily="34" charset="0"/>
              <a:cs typeface="Arial" panose="020B0604020202020204" pitchFamily="34" charset="0"/>
            </a:endParaRPr>
          </a:p>
          <a:p>
            <a:pPr lvl="1" eaLnBrk="1" hangingPunct="1">
              <a:spcBef>
                <a:spcPct val="0"/>
              </a:spcBef>
              <a:buSzTx/>
              <a:defRPr/>
            </a:pPr>
            <a:endParaRPr lang="fr-FR" altLang="fr-FR" dirty="0">
              <a:latin typeface="Arial" panose="020B0604020202020204" pitchFamily="34" charset="0"/>
              <a:cs typeface="Arial" panose="020B0604020202020204" pitchFamily="34" charset="0"/>
            </a:endParaRPr>
          </a:p>
          <a:p>
            <a:pPr lvl="1"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95</a:t>
            </a:fld>
            <a:endParaRPr lang="fr-FR" altLang="fr-FR" sz="1200">
              <a:solidFill>
                <a:srgbClr val="000000"/>
              </a:solidFill>
              <a:latin typeface="Calibri" panose="020F0502020204030204" pitchFamily="34" charset="0"/>
            </a:endParaRPr>
          </a:p>
        </p:txBody>
      </p:sp>
      <p:sp>
        <p:nvSpPr>
          <p:cNvPr id="5" name="Titre 1">
            <a:extLst>
              <a:ext uri="{FF2B5EF4-FFF2-40B4-BE49-F238E27FC236}">
                <a16:creationId xmlns:a16="http://schemas.microsoft.com/office/drawing/2014/main" id="{E556A9A8-7937-4B40-BFB2-F7E832B70208}"/>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2.1 </a:t>
            </a:r>
            <a:r>
              <a:rPr lang="fr-FR" dirty="0" err="1"/>
              <a:t>WebDriver</a:t>
            </a:r>
            <a:r>
              <a:rPr lang="fr-FR" dirty="0"/>
              <a:t>: Assertion</a:t>
            </a:r>
          </a:p>
        </p:txBody>
      </p:sp>
      <p:sp>
        <p:nvSpPr>
          <p:cNvPr id="2" name="Espace réservé du pied de page 1">
            <a:extLst>
              <a:ext uri="{FF2B5EF4-FFF2-40B4-BE49-F238E27FC236}">
                <a16:creationId xmlns:a16="http://schemas.microsoft.com/office/drawing/2014/main" id="{6BAD02B2-6F0E-4701-A7E3-D9D278DB37A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42449411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fontScale="25000" lnSpcReduction="20000"/>
          </a:bodyPr>
          <a:lstStyle/>
          <a:p>
            <a:pPr marL="0" indent="0">
              <a:spcAft>
                <a:spcPts val="600"/>
              </a:spcAft>
              <a:buNone/>
            </a:pPr>
            <a:r>
              <a:rPr lang="fr-FR" sz="5600" b="1" dirty="0">
                <a:latin typeface="Arial"/>
              </a:rPr>
              <a:t>Configuration Chrome</a:t>
            </a:r>
          </a:p>
          <a:p>
            <a:pPr eaLnBrk="1" hangingPunct="1">
              <a:spcBef>
                <a:spcPct val="0"/>
              </a:spcBef>
              <a:buSzTx/>
              <a:defRPr/>
            </a:pPr>
            <a:r>
              <a:rPr lang="fr-FR" sz="8000" dirty="0">
                <a:latin typeface="Trebuchet MS" pitchFamily="34" charset="0"/>
                <a:cs typeface="Arial"/>
              </a:rPr>
              <a:t>Classe Option: </a:t>
            </a:r>
            <a:r>
              <a:rPr lang="fr-FR" sz="8000" dirty="0" err="1">
                <a:latin typeface="Trebuchet MS" pitchFamily="34" charset="0"/>
                <a:cs typeface="Arial"/>
              </a:rPr>
              <a:t>ChromeOptions</a:t>
            </a:r>
            <a:endParaRPr lang="fr-FR" sz="8000" dirty="0">
              <a:latin typeface="Trebuchet MS" pitchFamily="34" charset="0"/>
              <a:cs typeface="Arial"/>
            </a:endParaRPr>
          </a:p>
          <a:p>
            <a:pPr lvl="1" eaLnBrk="1" hangingPunct="1">
              <a:spcBef>
                <a:spcPct val="0"/>
              </a:spcBef>
              <a:buSzTx/>
              <a:defRPr/>
            </a:pPr>
            <a:r>
              <a:rPr lang="fr-FR" sz="7200" dirty="0">
                <a:latin typeface="Trebuchet MS" pitchFamily="34" charset="0"/>
                <a:cs typeface="Arial"/>
              </a:rPr>
              <a:t>Elle permet de définir les options du browser</a:t>
            </a:r>
          </a:p>
          <a:p>
            <a:pPr lvl="1" eaLnBrk="1" hangingPunct="1">
              <a:spcBef>
                <a:spcPct val="0"/>
              </a:spcBef>
              <a:buSzTx/>
              <a:defRPr/>
            </a:pPr>
            <a:r>
              <a:rPr lang="fr-FR" sz="7200" dirty="0">
                <a:latin typeface="Trebuchet MS" pitchFamily="34" charset="0"/>
                <a:cs typeface="Arial"/>
              </a:rPr>
              <a:t>On rajoute chaque option en argument</a:t>
            </a: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marL="0" indent="0" eaLnBrk="1" hangingPunct="1">
              <a:spcBef>
                <a:spcPct val="0"/>
              </a:spcBef>
              <a:buSzTx/>
              <a:buNone/>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sz="8000"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rPr>
              <a:t>Liste des arguments: </a:t>
            </a:r>
            <a:r>
              <a:rPr lang="fr-FR" dirty="0">
                <a:latin typeface="Trebuchet MS" pitchFamily="34" charset="0"/>
                <a:cs typeface="Arial"/>
                <a:hlinkClick r:id="rId3"/>
              </a:rPr>
              <a:t>http://www.assertselenium.com/java/list-of-chrome-driver-command-line-arguments/</a:t>
            </a:r>
            <a:endParaRPr lang="fr-FR" dirty="0">
              <a:latin typeface="Trebuchet MS" pitchFamily="34" charset="0"/>
              <a:cs typeface="Arial"/>
            </a:endParaRPr>
          </a:p>
          <a:p>
            <a:pPr eaLnBrk="1" hangingPunct="1">
              <a:spcBef>
                <a:spcPct val="0"/>
              </a:spcBef>
              <a:buSzTx/>
              <a:defRPr/>
            </a:pPr>
            <a:r>
              <a:rPr lang="fr-FR" dirty="0">
                <a:latin typeface="Trebuchet MS" pitchFamily="34" charset="0"/>
                <a:cs typeface="Arial"/>
                <a:hlinkClick r:id="rId4"/>
              </a:rPr>
              <a:t>https://sites.google.com/a/chromium.org/chromedriver/capabilities#TOC-List-of-recognized-capabilities</a:t>
            </a: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96</a:t>
            </a:fld>
            <a:endParaRPr lang="fr-FR" altLang="fr-FR" sz="1200">
              <a:solidFill>
                <a:srgbClr val="000000"/>
              </a:solidFill>
              <a:latin typeface="Calibri" panose="020F0502020204030204" pitchFamily="34" charset="0"/>
            </a:endParaRPr>
          </a:p>
        </p:txBody>
      </p:sp>
      <p:pic>
        <p:nvPicPr>
          <p:cNvPr id="6" name="Image 5">
            <a:extLst>
              <a:ext uri="{FF2B5EF4-FFF2-40B4-BE49-F238E27FC236}">
                <a16:creationId xmlns:a16="http://schemas.microsoft.com/office/drawing/2014/main" id="{24EABA75-1F42-4C95-B4D5-57B2997EE353}"/>
              </a:ext>
            </a:extLst>
          </p:cNvPr>
          <p:cNvPicPr>
            <a:picLocks noChangeAspect="1"/>
          </p:cNvPicPr>
          <p:nvPr/>
        </p:nvPicPr>
        <p:blipFill>
          <a:blip r:embed="rId5"/>
          <a:stretch>
            <a:fillRect/>
          </a:stretch>
        </p:blipFill>
        <p:spPr>
          <a:xfrm>
            <a:off x="611560" y="2500897"/>
            <a:ext cx="7011091" cy="928103"/>
          </a:xfrm>
          <a:prstGeom prst="rect">
            <a:avLst/>
          </a:prstGeom>
        </p:spPr>
      </p:pic>
      <p:pic>
        <p:nvPicPr>
          <p:cNvPr id="4" name="Image 3">
            <a:extLst>
              <a:ext uri="{FF2B5EF4-FFF2-40B4-BE49-F238E27FC236}">
                <a16:creationId xmlns:a16="http://schemas.microsoft.com/office/drawing/2014/main" id="{1C2A9DD0-C642-44AE-98D0-67A439A7E4BB}"/>
              </a:ext>
            </a:extLst>
          </p:cNvPr>
          <p:cNvPicPr>
            <a:picLocks noChangeAspect="1"/>
          </p:cNvPicPr>
          <p:nvPr/>
        </p:nvPicPr>
        <p:blipFill>
          <a:blip r:embed="rId6"/>
          <a:stretch>
            <a:fillRect/>
          </a:stretch>
        </p:blipFill>
        <p:spPr>
          <a:xfrm>
            <a:off x="196357" y="4934346"/>
            <a:ext cx="4229100" cy="1562100"/>
          </a:xfrm>
          <a:prstGeom prst="rect">
            <a:avLst/>
          </a:prstGeom>
        </p:spPr>
      </p:pic>
      <p:pic>
        <p:nvPicPr>
          <p:cNvPr id="5" name="Image 4">
            <a:extLst>
              <a:ext uri="{FF2B5EF4-FFF2-40B4-BE49-F238E27FC236}">
                <a16:creationId xmlns:a16="http://schemas.microsoft.com/office/drawing/2014/main" id="{BCEFC2A1-E922-421C-A687-61A4BF6D5F17}"/>
              </a:ext>
            </a:extLst>
          </p:cNvPr>
          <p:cNvPicPr>
            <a:picLocks noChangeAspect="1"/>
          </p:cNvPicPr>
          <p:nvPr/>
        </p:nvPicPr>
        <p:blipFill>
          <a:blip r:embed="rId7"/>
          <a:stretch>
            <a:fillRect/>
          </a:stretch>
        </p:blipFill>
        <p:spPr>
          <a:xfrm>
            <a:off x="4860032" y="5301208"/>
            <a:ext cx="4585380" cy="613791"/>
          </a:xfrm>
          <a:prstGeom prst="rect">
            <a:avLst/>
          </a:prstGeom>
        </p:spPr>
      </p:pic>
      <p:sp>
        <p:nvSpPr>
          <p:cNvPr id="8" name="Titre 1">
            <a:extLst>
              <a:ext uri="{FF2B5EF4-FFF2-40B4-BE49-F238E27FC236}">
                <a16:creationId xmlns:a16="http://schemas.microsoft.com/office/drawing/2014/main" id="{EA7B2624-56ED-4FCC-85CD-2D78A199879A}"/>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Chromedriver</a:t>
            </a:r>
            <a:endParaRPr lang="fr-FR" dirty="0"/>
          </a:p>
        </p:txBody>
      </p:sp>
      <p:sp>
        <p:nvSpPr>
          <p:cNvPr id="2" name="Espace réservé du pied de page 1">
            <a:extLst>
              <a:ext uri="{FF2B5EF4-FFF2-40B4-BE49-F238E27FC236}">
                <a16:creationId xmlns:a16="http://schemas.microsoft.com/office/drawing/2014/main" id="{8BF37631-43E3-4287-933A-34B7624F78C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5331096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eaLnBrk="1" hangingPunct="1">
              <a:spcBef>
                <a:spcPct val="0"/>
              </a:spcBef>
              <a:buSzTx/>
              <a:buNone/>
              <a:defRPr/>
            </a:pPr>
            <a:r>
              <a:rPr lang="fr-FR" sz="2000" b="1" dirty="0">
                <a:latin typeface="Arial"/>
              </a:rPr>
              <a:t>Configuration IE</a:t>
            </a:r>
          </a:p>
          <a:p>
            <a:pPr eaLnBrk="1" hangingPunct="1">
              <a:spcBef>
                <a:spcPct val="0"/>
              </a:spcBef>
              <a:buSzTx/>
              <a:defRPr/>
            </a:pPr>
            <a:r>
              <a:rPr lang="fr-FR" sz="2000" dirty="0">
                <a:latin typeface="Arial"/>
              </a:rPr>
              <a:t>Mode protégé désactivé</a:t>
            </a:r>
          </a:p>
          <a:p>
            <a:pPr eaLnBrk="1" hangingPunct="1">
              <a:spcBef>
                <a:spcPct val="0"/>
              </a:spcBef>
              <a:buSzTx/>
              <a:defRPr/>
            </a:pPr>
            <a:r>
              <a:rPr lang="fr-FR" sz="2000" dirty="0">
                <a:latin typeface="Arial"/>
              </a:rPr>
              <a:t>Garder le zoom et la taille des textes affichés à 100%</a:t>
            </a:r>
          </a:p>
          <a:p>
            <a:pPr eaLnBrk="1" hangingPunct="1">
              <a:spcBef>
                <a:spcPct val="0"/>
              </a:spcBef>
              <a:buSzTx/>
              <a:defRPr/>
            </a:pPr>
            <a:r>
              <a:rPr lang="fr-FR" sz="2000" dirty="0">
                <a:latin typeface="Arial"/>
                <a:hlinkClick r:id="rId3"/>
              </a:rPr>
              <a:t>https://github.com/SeleniumHQ/selenium/wiki/InternetExplorerDriver</a:t>
            </a:r>
            <a:endParaRPr lang="fr-FR" sz="2000" dirty="0">
              <a:latin typeface="Arial"/>
            </a:endParaRPr>
          </a:p>
          <a:p>
            <a:pPr eaLnBrk="1" hangingPunct="1">
              <a:spcBef>
                <a:spcPct val="0"/>
              </a:spcBef>
              <a:buSzTx/>
              <a:defRPr/>
            </a:pPr>
            <a:endParaRPr lang="fr-FR" dirty="0">
              <a:latin typeface="Arial"/>
            </a:endParaRPr>
          </a:p>
          <a:p>
            <a:pPr eaLnBrk="1" hangingPunct="1">
              <a:spcBef>
                <a:spcPct val="0"/>
              </a:spcBef>
              <a:buSzTx/>
              <a:defRPr/>
            </a:pPr>
            <a:endParaRPr lang="fr-FR" dirty="0">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97</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1688D10D-80D4-4F4B-B68A-0EA675B1F880}"/>
              </a:ext>
            </a:extLst>
          </p:cNvPr>
          <p:cNvPicPr>
            <a:picLocks noChangeAspect="1"/>
          </p:cNvPicPr>
          <p:nvPr/>
        </p:nvPicPr>
        <p:blipFill>
          <a:blip r:embed="rId4"/>
          <a:stretch>
            <a:fillRect/>
          </a:stretch>
        </p:blipFill>
        <p:spPr>
          <a:xfrm>
            <a:off x="62167" y="3233447"/>
            <a:ext cx="9163507" cy="668869"/>
          </a:xfrm>
          <a:prstGeom prst="rect">
            <a:avLst/>
          </a:prstGeom>
        </p:spPr>
      </p:pic>
      <p:sp>
        <p:nvSpPr>
          <p:cNvPr id="6" name="Titre 1">
            <a:extLst>
              <a:ext uri="{FF2B5EF4-FFF2-40B4-BE49-F238E27FC236}">
                <a16:creationId xmlns:a16="http://schemas.microsoft.com/office/drawing/2014/main" id="{8FE9E028-35AE-4EA1-9611-8EB7295431A9}"/>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InternetExplorerDriver</a:t>
            </a:r>
            <a:endParaRPr lang="fr-FR" dirty="0"/>
          </a:p>
        </p:txBody>
      </p:sp>
      <p:sp>
        <p:nvSpPr>
          <p:cNvPr id="3" name="Espace réservé du pied de page 2">
            <a:extLst>
              <a:ext uri="{FF2B5EF4-FFF2-40B4-BE49-F238E27FC236}">
                <a16:creationId xmlns:a16="http://schemas.microsoft.com/office/drawing/2014/main" id="{669E66D0-B8CA-4164-8ACA-1E270D87C988}"/>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350507168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lstStyle/>
          <a:p>
            <a:pPr marL="0" indent="0" eaLnBrk="1" hangingPunct="1">
              <a:spcBef>
                <a:spcPct val="0"/>
              </a:spcBef>
              <a:buSzTx/>
              <a:buNone/>
              <a:defRPr/>
            </a:pPr>
            <a:r>
              <a:rPr lang="fr-FR" sz="2000" dirty="0" err="1">
                <a:latin typeface="Arial"/>
              </a:rPr>
              <a:t>OperaDriver</a:t>
            </a:r>
            <a:endParaRPr lang="fr-FR" sz="2000" dirty="0">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98</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5C9EA3C-F236-4BF4-BC3A-D9F1F04570F0}"/>
              </a:ext>
            </a:extLst>
          </p:cNvPr>
          <p:cNvPicPr>
            <a:picLocks noChangeAspect="1"/>
          </p:cNvPicPr>
          <p:nvPr/>
        </p:nvPicPr>
        <p:blipFill>
          <a:blip r:embed="rId3"/>
          <a:stretch>
            <a:fillRect/>
          </a:stretch>
        </p:blipFill>
        <p:spPr>
          <a:xfrm>
            <a:off x="220678" y="1412776"/>
            <a:ext cx="8383770" cy="700733"/>
          </a:xfrm>
          <a:prstGeom prst="rect">
            <a:avLst/>
          </a:prstGeom>
        </p:spPr>
      </p:pic>
      <p:sp>
        <p:nvSpPr>
          <p:cNvPr id="3" name="Rectangle 2">
            <a:extLst>
              <a:ext uri="{FF2B5EF4-FFF2-40B4-BE49-F238E27FC236}">
                <a16:creationId xmlns:a16="http://schemas.microsoft.com/office/drawing/2014/main" id="{1756A3F8-8A5F-4713-BF86-432DDEC6E4DF}"/>
              </a:ext>
            </a:extLst>
          </p:cNvPr>
          <p:cNvSpPr/>
          <p:nvPr/>
        </p:nvSpPr>
        <p:spPr>
          <a:xfrm>
            <a:off x="395536" y="2671763"/>
            <a:ext cx="6984776" cy="369332"/>
          </a:xfrm>
          <a:prstGeom prst="rect">
            <a:avLst/>
          </a:prstGeom>
        </p:spPr>
        <p:txBody>
          <a:bodyPr wrap="square">
            <a:spAutoFit/>
          </a:bodyPr>
          <a:lstStyle/>
          <a:p>
            <a:r>
              <a:rPr lang="en-US" err="1"/>
              <a:t>OperaDriver</a:t>
            </a:r>
            <a:r>
              <a:rPr lang="en-US"/>
              <a:t> </a:t>
            </a:r>
            <a:r>
              <a:rPr lang="en-US" err="1"/>
              <a:t>est</a:t>
            </a:r>
            <a:r>
              <a:rPr lang="en-US"/>
              <a:t> </a:t>
            </a:r>
            <a:r>
              <a:rPr lang="en-US" err="1"/>
              <a:t>similaire</a:t>
            </a:r>
            <a:r>
              <a:rPr lang="en-US"/>
              <a:t> à </a:t>
            </a:r>
            <a:r>
              <a:rPr lang="en-US" err="1"/>
              <a:t>ChromeDriver</a:t>
            </a:r>
            <a:r>
              <a:rPr lang="en-US"/>
              <a:t> </a:t>
            </a:r>
            <a:r>
              <a:rPr lang="en-US">
                <a:sym typeface="Wingdings" panose="05000000000000000000" pitchFamily="2" charset="2"/>
              </a:rPr>
              <a:t> </a:t>
            </a:r>
            <a:r>
              <a:rPr lang="en-US" b="1">
                <a:sym typeface="Wingdings" panose="05000000000000000000" pitchFamily="2" charset="2"/>
              </a:rPr>
              <a:t>Les options </a:t>
            </a:r>
            <a:r>
              <a:rPr lang="en-US" b="1" err="1">
                <a:sym typeface="Wingdings" panose="05000000000000000000" pitchFamily="2" charset="2"/>
              </a:rPr>
              <a:t>sont</a:t>
            </a:r>
            <a:r>
              <a:rPr lang="en-US" b="1">
                <a:sym typeface="Wingdings" panose="05000000000000000000" pitchFamily="2" charset="2"/>
              </a:rPr>
              <a:t> </a:t>
            </a:r>
            <a:r>
              <a:rPr lang="en-US" b="1" err="1">
                <a:sym typeface="Wingdings" panose="05000000000000000000" pitchFamily="2" charset="2"/>
              </a:rPr>
              <a:t>similaires</a:t>
            </a:r>
            <a:endParaRPr lang="fr-FR" b="1"/>
          </a:p>
        </p:txBody>
      </p:sp>
      <p:sp>
        <p:nvSpPr>
          <p:cNvPr id="8" name="Titre 1">
            <a:extLst>
              <a:ext uri="{FF2B5EF4-FFF2-40B4-BE49-F238E27FC236}">
                <a16:creationId xmlns:a16="http://schemas.microsoft.com/office/drawing/2014/main" id="{F4729BF7-8387-4515-8DE1-AD6AB2065010}"/>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OperaDriver</a:t>
            </a:r>
            <a:endParaRPr lang="fr-FR" dirty="0"/>
          </a:p>
        </p:txBody>
      </p:sp>
      <p:sp>
        <p:nvSpPr>
          <p:cNvPr id="4" name="Espace réservé du pied de page 3">
            <a:extLst>
              <a:ext uri="{FF2B5EF4-FFF2-40B4-BE49-F238E27FC236}">
                <a16:creationId xmlns:a16="http://schemas.microsoft.com/office/drawing/2014/main" id="{408B49B0-080B-4E6C-A054-CC43E83DA116}"/>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27680103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contenu 2"/>
          <p:cNvSpPr txBox="1">
            <a:spLocks noGrp="1"/>
          </p:cNvSpPr>
          <p:nvPr>
            <p:ph type="body" idx="4294967295"/>
          </p:nvPr>
        </p:nvSpPr>
        <p:spPr>
          <a:xfrm>
            <a:off x="228600" y="837382"/>
            <a:ext cx="8686800" cy="2591618"/>
          </a:xfrm>
        </p:spPr>
        <p:txBody>
          <a:bodyPr>
            <a:normAutofit/>
          </a:bodyPr>
          <a:lstStyle/>
          <a:p>
            <a:pPr marL="0" indent="0" eaLnBrk="1" hangingPunct="1">
              <a:spcBef>
                <a:spcPct val="0"/>
              </a:spcBef>
              <a:buSzTx/>
              <a:buNone/>
              <a:defRPr/>
            </a:pPr>
            <a:endParaRPr lang="fr-FR" sz="2500" b="1" dirty="0">
              <a:latin typeface="Arial"/>
            </a:endParaRPr>
          </a:p>
          <a:p>
            <a:pPr marL="0" indent="0" eaLnBrk="1" hangingPunct="1">
              <a:spcBef>
                <a:spcPct val="0"/>
              </a:spcBef>
              <a:buSzTx/>
              <a:buNone/>
              <a:defRPr/>
            </a:pPr>
            <a:r>
              <a:rPr lang="fr-FR" sz="2500" dirty="0">
                <a:latin typeface="Arial"/>
              </a:rPr>
              <a:t>Chrome, Firefox</a:t>
            </a: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marL="0" indent="0" eaLnBrk="1" hangingPunct="1">
              <a:spcBef>
                <a:spcPct val="0"/>
              </a:spcBef>
              <a:buSzTx/>
              <a:buNone/>
              <a:defRPr/>
            </a:pPr>
            <a:endParaRPr lang="fr-FR" b="1" dirty="0">
              <a:solidFill>
                <a:srgbClr val="FF0000"/>
              </a:solidFill>
              <a:latin typeface="Arial"/>
            </a:endParaRPr>
          </a:p>
          <a:p>
            <a:pPr eaLnBrk="1" hangingPunct="1">
              <a:spcBef>
                <a:spcPct val="0"/>
              </a:spcBef>
              <a:buSzTx/>
              <a:defRPr/>
            </a:pPr>
            <a:endParaRPr lang="fr-FR" dirty="0">
              <a:latin typeface="Trebuchet MS" pitchFamily="34" charset="0"/>
              <a:cs typeface="Arial"/>
            </a:endParaRPr>
          </a:p>
          <a:p>
            <a:pPr marL="0" indent="0">
              <a:spcAft>
                <a:spcPts val="600"/>
              </a:spcAft>
              <a:buNone/>
            </a:pPr>
            <a:endParaRPr lang="fr-FR" b="1" dirty="0">
              <a:solidFill>
                <a:srgbClr val="FF0000"/>
              </a:solidFill>
              <a:latin typeface="Arial"/>
            </a:endParaRPr>
          </a:p>
          <a:p>
            <a:pPr lvl="2">
              <a:defRPr/>
            </a:pPr>
            <a:endParaRPr lang="fr-FR" sz="1200" b="1" dirty="0">
              <a:solidFill>
                <a:srgbClr val="786E64"/>
              </a:solidFill>
            </a:endParaRPr>
          </a:p>
          <a:p>
            <a:pPr>
              <a:spcAft>
                <a:spcPts val="600"/>
              </a:spcAft>
            </a:pPr>
            <a:endParaRPr lang="fr-FR" sz="1200" dirty="0">
              <a:solidFill>
                <a:srgbClr val="786E64"/>
              </a:solidFill>
            </a:endParaRPr>
          </a:p>
        </p:txBody>
      </p:sp>
      <p:sp>
        <p:nvSpPr>
          <p:cNvPr id="48134" name="Espace réservé du numéro de diapositive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800"/>
              </a:spcBef>
              <a:buSzPct val="100000"/>
              <a:buFont typeface="Arial" panose="020B0604020202020204" pitchFamily="34" charset="0"/>
              <a:buChar char="•"/>
              <a:defRPr sz="1600">
                <a:solidFill>
                  <a:srgbClr val="00B0F0"/>
                </a:solidFill>
                <a:latin typeface="Arial" panose="020B0604020202020204" pitchFamily="34" charset="0"/>
              </a:defRPr>
            </a:lvl1pPr>
            <a:lvl2pPr marL="742950" indent="-285750" eaLnBrk="0" hangingPunct="0">
              <a:spcBef>
                <a:spcPts val="700"/>
              </a:spcBef>
              <a:buSzPct val="100000"/>
              <a:buFont typeface="Arial" panose="020B0604020202020204" pitchFamily="34" charset="0"/>
              <a:buChar char="–"/>
              <a:defRPr sz="1600">
                <a:solidFill>
                  <a:srgbClr val="00B0F0"/>
                </a:solidFill>
                <a:latin typeface="Arial" panose="020B0604020202020204" pitchFamily="34" charset="0"/>
              </a:defRPr>
            </a:lvl2pPr>
            <a:lvl3pPr marL="1143000" indent="-228600" eaLnBrk="0" hangingPunct="0">
              <a:spcBef>
                <a:spcPts val="600"/>
              </a:spcBef>
              <a:buSzPct val="100000"/>
              <a:buFont typeface="Arial" panose="020B0604020202020204" pitchFamily="34" charset="0"/>
              <a:buChar char="•"/>
              <a:defRPr sz="1600">
                <a:solidFill>
                  <a:srgbClr val="00B0F0"/>
                </a:solidFill>
                <a:latin typeface="Arial" panose="020B0604020202020204" pitchFamily="34" charset="0"/>
              </a:defRPr>
            </a:lvl3pPr>
            <a:lvl4pPr marL="16002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4pPr>
            <a:lvl5pPr marL="2057400" indent="-228600" eaLnBrk="0" hangingPunct="0">
              <a:spcBef>
                <a:spcPts val="500"/>
              </a:spcBef>
              <a:buSzPct val="100000"/>
              <a:buFont typeface="Arial" panose="020B0604020202020204" pitchFamily="34" charset="0"/>
              <a:buChar char="»"/>
              <a:defRPr sz="1600">
                <a:solidFill>
                  <a:srgbClr val="00B0F0"/>
                </a:solidFill>
                <a:latin typeface="Arial" panose="020B060402020202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1600">
                <a:solidFill>
                  <a:srgbClr val="00B0F0"/>
                </a:solidFill>
                <a:latin typeface="Arial" panose="020B0604020202020204" pitchFamily="34" charset="0"/>
              </a:defRPr>
            </a:lvl9pPr>
          </a:lstStyle>
          <a:p>
            <a:pPr eaLnBrk="1" hangingPunct="1">
              <a:spcBef>
                <a:spcPct val="0"/>
              </a:spcBef>
              <a:buSzTx/>
              <a:buFontTx/>
              <a:buNone/>
            </a:pPr>
            <a:fld id="{04EFB0DD-1A18-4E87-8EBD-39EB38F5EC06}" type="slidenum">
              <a:rPr lang="fr-FR" altLang="fr-FR" sz="1200">
                <a:solidFill>
                  <a:srgbClr val="000000"/>
                </a:solidFill>
                <a:latin typeface="Calibri" panose="020F0502020204030204" pitchFamily="34" charset="0"/>
              </a:rPr>
              <a:pPr eaLnBrk="1" hangingPunct="1">
                <a:spcBef>
                  <a:spcPct val="0"/>
                </a:spcBef>
                <a:buSzTx/>
                <a:buFontTx/>
                <a:buNone/>
              </a:pPr>
              <a:t>99</a:t>
            </a:fld>
            <a:endParaRPr lang="fr-FR" altLang="fr-FR" sz="1200">
              <a:solidFill>
                <a:srgbClr val="000000"/>
              </a:solidFill>
              <a:latin typeface="Calibri" panose="020F0502020204030204" pitchFamily="34" charset="0"/>
            </a:endParaRPr>
          </a:p>
        </p:txBody>
      </p:sp>
      <p:pic>
        <p:nvPicPr>
          <p:cNvPr id="2" name="Image 1">
            <a:extLst>
              <a:ext uri="{FF2B5EF4-FFF2-40B4-BE49-F238E27FC236}">
                <a16:creationId xmlns:a16="http://schemas.microsoft.com/office/drawing/2014/main" id="{41611119-1F18-4E71-8C6E-475DE556A7B7}"/>
              </a:ext>
            </a:extLst>
          </p:cNvPr>
          <p:cNvPicPr>
            <a:picLocks noChangeAspect="1"/>
          </p:cNvPicPr>
          <p:nvPr/>
        </p:nvPicPr>
        <p:blipFill>
          <a:blip r:embed="rId3"/>
          <a:stretch>
            <a:fillRect/>
          </a:stretch>
        </p:blipFill>
        <p:spPr>
          <a:xfrm>
            <a:off x="323528" y="2204864"/>
            <a:ext cx="7145577" cy="1131383"/>
          </a:xfrm>
          <a:prstGeom prst="rect">
            <a:avLst/>
          </a:prstGeom>
        </p:spPr>
      </p:pic>
      <p:sp>
        <p:nvSpPr>
          <p:cNvPr id="6" name="Titre 1">
            <a:extLst>
              <a:ext uri="{FF2B5EF4-FFF2-40B4-BE49-F238E27FC236}">
                <a16:creationId xmlns:a16="http://schemas.microsoft.com/office/drawing/2014/main" id="{2A52C5B7-5758-463E-B72E-A9CF2589C27B}"/>
              </a:ext>
            </a:extLst>
          </p:cNvPr>
          <p:cNvSpPr txBox="1">
            <a:spLocks/>
          </p:cNvSpPr>
          <p:nvPr/>
        </p:nvSpPr>
        <p:spPr>
          <a:xfrm>
            <a:off x="457200" y="219621"/>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dirty="0"/>
              <a:t>2.2 </a:t>
            </a:r>
            <a:r>
              <a:rPr lang="fr-FR" dirty="0" err="1"/>
              <a:t>Headless</a:t>
            </a:r>
            <a:endParaRPr lang="fr-FR" dirty="0"/>
          </a:p>
        </p:txBody>
      </p:sp>
      <p:sp>
        <p:nvSpPr>
          <p:cNvPr id="3" name="Espace réservé du pied de page 2">
            <a:extLst>
              <a:ext uri="{FF2B5EF4-FFF2-40B4-BE49-F238E27FC236}">
                <a16:creationId xmlns:a16="http://schemas.microsoft.com/office/drawing/2014/main" id="{24A24B43-9853-47B8-835B-5DC506B58735}"/>
              </a:ext>
            </a:extLst>
          </p:cNvPr>
          <p:cNvSpPr>
            <a:spLocks noGrp="1"/>
          </p:cNvSpPr>
          <p:nvPr>
            <p:ph type="ftr" sz="quarter" idx="11"/>
          </p:nvPr>
        </p:nvSpPr>
        <p:spPr/>
        <p:txBody>
          <a:bodyPr/>
          <a:lstStyle/>
          <a:p>
            <a:r>
              <a:rPr lang="fr-FR"/>
              <a:t>Selenium: Automatisation des applications </a:t>
            </a:r>
          </a:p>
        </p:txBody>
      </p:sp>
    </p:spTree>
    <p:extLst>
      <p:ext uri="{BB962C8B-B14F-4D97-AF65-F5344CB8AC3E}">
        <p14:creationId xmlns:p14="http://schemas.microsoft.com/office/powerpoint/2010/main" val="17038039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212FB7D0E7A64BBC56CA87AD174672" ma:contentTypeVersion="2" ma:contentTypeDescription="Crée un document." ma:contentTypeScope="" ma:versionID="0f93725cab7d2ced841b28d4fc50e3a3">
  <xsd:schema xmlns:xsd="http://www.w3.org/2001/XMLSchema" xmlns:xs="http://www.w3.org/2001/XMLSchema" xmlns:p="http://schemas.microsoft.com/office/2006/metadata/properties" xmlns:ns3="13857d49-b8cf-434f-b2bf-b8cffeb757ce" targetNamespace="http://schemas.microsoft.com/office/2006/metadata/properties" ma:root="true" ma:fieldsID="70dfcc5083473aa73e800927a2efb341" ns3:_="">
    <xsd:import namespace="13857d49-b8cf-434f-b2bf-b8cffeb757c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857d49-b8cf-434f-b2bf-b8cffeb75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9A4896-265B-4DBF-9B56-D048CCA5EBBC}">
  <ds:schemaRef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elements/1.1/"/>
    <ds:schemaRef ds:uri="13857d49-b8cf-434f-b2bf-b8cffeb757c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643492C-2722-4463-A90B-A17088D311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857d49-b8cf-434f-b2bf-b8cffeb75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8E6374-5290-4B8C-9697-38506344BC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11022</TotalTime>
  <Words>9639</Words>
  <Application>Microsoft Office PowerPoint</Application>
  <PresentationFormat>Affichage à l'écran (4:3)</PresentationFormat>
  <Paragraphs>3813</Paragraphs>
  <Slides>126</Slides>
  <Notes>119</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126</vt:i4>
      </vt:variant>
    </vt:vector>
  </HeadingPairs>
  <TitlesOfParts>
    <vt:vector size="135" baseType="lpstr">
      <vt:lpstr>Arial</vt:lpstr>
      <vt:lpstr>Bradley Hand ITC</vt:lpstr>
      <vt:lpstr>Calibri</vt:lpstr>
      <vt:lpstr>Times New Roman</vt:lpstr>
      <vt:lpstr>Trebuchet MS</vt:lpstr>
      <vt:lpstr>Verdana</vt:lpstr>
      <vt:lpstr>Wingdings</vt:lpstr>
      <vt:lpstr>Thème Office</vt:lpstr>
      <vt:lpstr>4_Thème Office</vt:lpstr>
      <vt:lpstr>Présentation PowerPoint</vt:lpstr>
      <vt:lpstr>Objectifs</vt:lpstr>
      <vt:lpstr>Agenda</vt:lpstr>
      <vt:lpstr>Chap. 1: Introduction à Selenium</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1.1 Automatisation des tests</vt:lpstr>
      <vt:lpstr>1.2 Premiers pas avec Selenium</vt:lpstr>
      <vt:lpstr>1.2 Framework Selenium</vt:lpstr>
      <vt:lpstr>1.2 Selenium IDE</vt:lpstr>
      <vt:lpstr>1.2 Selenium IDE</vt:lpstr>
      <vt:lpstr>1.2 Katalon Recorder</vt:lpstr>
      <vt:lpstr>1.2 Katalon Recorder</vt:lpstr>
      <vt:lpstr>1.2 Katalon Recorder</vt:lpstr>
      <vt:lpstr>1.2 Katalon Recorder: Toolbar</vt:lpstr>
      <vt:lpstr>1.2 Katalon Recorder: Test</vt:lpstr>
      <vt:lpstr>1.2 Katalon Recorder: Test</vt:lpstr>
      <vt:lpstr>1.2 Katalon Recorder: Test</vt:lpstr>
      <vt:lpstr>1.2 Katalon Recorder: Test</vt:lpstr>
      <vt:lpstr>1.2 Katalon Recorder: Exécution</vt:lpstr>
      <vt:lpstr>1.2 Katalon Recorder: Exécution</vt:lpstr>
      <vt:lpstr>1.2 Katalon Recorder: Exécution</vt:lpstr>
      <vt:lpstr>1.2 Katalon Recorder: Suite</vt:lpstr>
      <vt:lpstr>1.2 Katalon Recorder: Suite</vt:lpstr>
      <vt:lpstr>1.2 Katalon Recorder: TP</vt:lpstr>
      <vt:lpstr>1.2 Katalon Recorder: Checkpoint</vt:lpstr>
      <vt:lpstr>1.2 Katalon Recorder: Checkpoint</vt:lpstr>
      <vt:lpstr>1.2 Katalon Recorder: Variable</vt:lpstr>
      <vt:lpstr>1.2 Katalon Recorder: Variable</vt:lpstr>
      <vt:lpstr>1.2 Katalon Recorder: TP</vt:lpstr>
      <vt:lpstr>1.2 Katalon Recorder: TP</vt:lpstr>
      <vt:lpstr>Manipulation des objets avec Selenium IDE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 2: Selenium WebDriver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 3: Framework</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angéline</dc:creator>
  <cp:lastModifiedBy>CLAUDE MARGUERITE</cp:lastModifiedBy>
  <cp:revision>368</cp:revision>
  <dcterms:created xsi:type="dcterms:W3CDTF">2017-11-05T14:02:13Z</dcterms:created>
  <dcterms:modified xsi:type="dcterms:W3CDTF">2019-12-16T17:09:01Z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0x01010006212FB7D0E7A64BBC56CA87AD174672</vt:lpwstr>
  </property>
</Properties>
</file>